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46"/>
  </p:notesMasterIdLst>
  <p:sldIdLst>
    <p:sldId id="281" r:id="rId2"/>
    <p:sldId id="333" r:id="rId3"/>
    <p:sldId id="282" r:id="rId4"/>
    <p:sldId id="256" r:id="rId5"/>
    <p:sldId id="284" r:id="rId6"/>
    <p:sldId id="285" r:id="rId7"/>
    <p:sldId id="286" r:id="rId8"/>
    <p:sldId id="287" r:id="rId9"/>
    <p:sldId id="258" r:id="rId10"/>
    <p:sldId id="288" r:id="rId11"/>
    <p:sldId id="260" r:id="rId12"/>
    <p:sldId id="289" r:id="rId13"/>
    <p:sldId id="290" r:id="rId14"/>
    <p:sldId id="291" r:id="rId15"/>
    <p:sldId id="310" r:id="rId16"/>
    <p:sldId id="263" r:id="rId17"/>
    <p:sldId id="264" r:id="rId18"/>
    <p:sldId id="292" r:id="rId19"/>
    <p:sldId id="293" r:id="rId20"/>
    <p:sldId id="294" r:id="rId21"/>
    <p:sldId id="295" r:id="rId22"/>
    <p:sldId id="296" r:id="rId23"/>
    <p:sldId id="325" r:id="rId24"/>
    <p:sldId id="326" r:id="rId25"/>
    <p:sldId id="327" r:id="rId26"/>
    <p:sldId id="328" r:id="rId27"/>
    <p:sldId id="329" r:id="rId28"/>
    <p:sldId id="330" r:id="rId29"/>
    <p:sldId id="331" r:id="rId30"/>
    <p:sldId id="332" r:id="rId31"/>
    <p:sldId id="318" r:id="rId32"/>
    <p:sldId id="297" r:id="rId33"/>
    <p:sldId id="298" r:id="rId34"/>
    <p:sldId id="305" r:id="rId35"/>
    <p:sldId id="317" r:id="rId36"/>
    <p:sldId id="315" r:id="rId37"/>
    <p:sldId id="316" r:id="rId38"/>
    <p:sldId id="319" r:id="rId39"/>
    <p:sldId id="320" r:id="rId40"/>
    <p:sldId id="321" r:id="rId41"/>
    <p:sldId id="322" r:id="rId42"/>
    <p:sldId id="323" r:id="rId43"/>
    <p:sldId id="324" r:id="rId44"/>
    <p:sldId id="309" r:id="rId45"/>
  </p:sldIdLst>
  <p:sldSz cx="10080625" cy="7559675"/>
  <p:notesSz cx="7556500" cy="10691813"/>
  <p:defaultTextStyle>
    <a:defPPr>
      <a:defRPr lang="en-GB"/>
    </a:defPPr>
    <a:lvl1pPr algn="l" rtl="0" eaLnBrk="0" fontAlgn="base" hangingPunct="0">
      <a:spcBef>
        <a:spcPct val="0"/>
      </a:spcBef>
      <a:spcAft>
        <a:spcPct val="0"/>
      </a:spcAft>
      <a:defRPr sz="2400" kern="1200">
        <a:solidFill>
          <a:srgbClr val="000000"/>
        </a:solidFill>
        <a:latin typeface="Times New Roman" pitchFamily="-1" charset="0"/>
        <a:ea typeface="Arial" pitchFamily="-1" charset="0"/>
        <a:cs typeface="Arial" pitchFamily="-1" charset="0"/>
      </a:defRPr>
    </a:lvl1pPr>
    <a:lvl2pPr marL="457200" algn="l" rtl="0" eaLnBrk="0" fontAlgn="base" hangingPunct="0">
      <a:spcBef>
        <a:spcPct val="0"/>
      </a:spcBef>
      <a:spcAft>
        <a:spcPct val="0"/>
      </a:spcAft>
      <a:defRPr sz="2400" kern="1200">
        <a:solidFill>
          <a:srgbClr val="000000"/>
        </a:solidFill>
        <a:latin typeface="Times New Roman" pitchFamily="-1" charset="0"/>
        <a:ea typeface="Arial" pitchFamily="-1" charset="0"/>
        <a:cs typeface="Arial" pitchFamily="-1" charset="0"/>
      </a:defRPr>
    </a:lvl2pPr>
    <a:lvl3pPr marL="914400" algn="l" rtl="0" eaLnBrk="0" fontAlgn="base" hangingPunct="0">
      <a:spcBef>
        <a:spcPct val="0"/>
      </a:spcBef>
      <a:spcAft>
        <a:spcPct val="0"/>
      </a:spcAft>
      <a:defRPr sz="2400" kern="1200">
        <a:solidFill>
          <a:srgbClr val="000000"/>
        </a:solidFill>
        <a:latin typeface="Times New Roman" pitchFamily="-1" charset="0"/>
        <a:ea typeface="Arial" pitchFamily="-1" charset="0"/>
        <a:cs typeface="Arial" pitchFamily="-1" charset="0"/>
      </a:defRPr>
    </a:lvl3pPr>
    <a:lvl4pPr marL="1371600" algn="l" rtl="0" eaLnBrk="0" fontAlgn="base" hangingPunct="0">
      <a:spcBef>
        <a:spcPct val="0"/>
      </a:spcBef>
      <a:spcAft>
        <a:spcPct val="0"/>
      </a:spcAft>
      <a:defRPr sz="2400" kern="1200">
        <a:solidFill>
          <a:srgbClr val="000000"/>
        </a:solidFill>
        <a:latin typeface="Times New Roman" pitchFamily="-1" charset="0"/>
        <a:ea typeface="Arial" pitchFamily="-1" charset="0"/>
        <a:cs typeface="Arial" pitchFamily="-1" charset="0"/>
      </a:defRPr>
    </a:lvl4pPr>
    <a:lvl5pPr marL="1828800" algn="l" rtl="0" eaLnBrk="0" fontAlgn="base" hangingPunct="0">
      <a:spcBef>
        <a:spcPct val="0"/>
      </a:spcBef>
      <a:spcAft>
        <a:spcPct val="0"/>
      </a:spcAft>
      <a:defRPr sz="2400" kern="1200">
        <a:solidFill>
          <a:srgbClr val="000000"/>
        </a:solidFill>
        <a:latin typeface="Times New Roman" pitchFamily="-1" charset="0"/>
        <a:ea typeface="Arial" pitchFamily="-1" charset="0"/>
        <a:cs typeface="Arial" pitchFamily="-1" charset="0"/>
      </a:defRPr>
    </a:lvl5pPr>
    <a:lvl6pPr marL="2286000" algn="l" defTabSz="457200" rtl="0" eaLnBrk="1" latinLnBrk="0" hangingPunct="1">
      <a:defRPr sz="2400" kern="1200">
        <a:solidFill>
          <a:srgbClr val="000000"/>
        </a:solidFill>
        <a:latin typeface="Times New Roman" pitchFamily="-1" charset="0"/>
        <a:ea typeface="Arial" pitchFamily="-1" charset="0"/>
        <a:cs typeface="Arial" pitchFamily="-1" charset="0"/>
      </a:defRPr>
    </a:lvl6pPr>
    <a:lvl7pPr marL="2743200" algn="l" defTabSz="457200" rtl="0" eaLnBrk="1" latinLnBrk="0" hangingPunct="1">
      <a:defRPr sz="2400" kern="1200">
        <a:solidFill>
          <a:srgbClr val="000000"/>
        </a:solidFill>
        <a:latin typeface="Times New Roman" pitchFamily="-1" charset="0"/>
        <a:ea typeface="Arial" pitchFamily="-1" charset="0"/>
        <a:cs typeface="Arial" pitchFamily="-1" charset="0"/>
      </a:defRPr>
    </a:lvl7pPr>
    <a:lvl8pPr marL="3200400" algn="l" defTabSz="457200" rtl="0" eaLnBrk="1" latinLnBrk="0" hangingPunct="1">
      <a:defRPr sz="2400" kern="1200">
        <a:solidFill>
          <a:srgbClr val="000000"/>
        </a:solidFill>
        <a:latin typeface="Times New Roman" pitchFamily="-1" charset="0"/>
        <a:ea typeface="Arial" pitchFamily="-1" charset="0"/>
        <a:cs typeface="Arial" pitchFamily="-1" charset="0"/>
      </a:defRPr>
    </a:lvl8pPr>
    <a:lvl9pPr marL="3657600" algn="l" defTabSz="457200" rtl="0" eaLnBrk="1" latinLnBrk="0" hangingPunct="1">
      <a:defRPr sz="2400" kern="1200">
        <a:solidFill>
          <a:srgbClr val="000000"/>
        </a:solidFill>
        <a:latin typeface="Times New Roman" pitchFamily="-1" charset="0"/>
        <a:ea typeface="Arial" pitchFamily="-1" charset="0"/>
        <a:cs typeface="Arial" pitchFamily="-1"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46" d="100"/>
          <a:sy n="46" d="100"/>
        </p:scale>
        <p:origin x="-28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6500" cy="10691813"/>
          </a:xfrm>
          <a:prstGeom prst="roundRect">
            <a:avLst>
              <a:gd name="adj" fmla="val 19"/>
            </a:avLst>
          </a:prstGeom>
          <a:solidFill>
            <a:srgbClr val="FFFFFF"/>
          </a:solidFill>
          <a:ln w="9360">
            <a:noFill/>
            <a:round/>
            <a:headEnd/>
            <a:tailEnd/>
          </a:ln>
        </p:spPr>
        <p:txBody>
          <a:bodyPr wrap="none" anchor="ctr">
            <a:prstTxWarp prst="textNoShape">
              <a:avLst/>
            </a:prstTxWarp>
          </a:bodyPr>
          <a:lstStyle/>
          <a:p>
            <a:pPr>
              <a:defRPr/>
            </a:pPr>
            <a:endParaRPr lang="he-IL">
              <a:latin typeface="Times New Roman" pitchFamily="-106" charset="0"/>
              <a:ea typeface="Arial" pitchFamily="-106" charset="0"/>
              <a:cs typeface="Arial" pitchFamily="-106" charset="0"/>
            </a:endParaRPr>
          </a:p>
        </p:txBody>
      </p:sp>
      <p:sp>
        <p:nvSpPr>
          <p:cNvPr id="2050" name="AutoShape 2"/>
          <p:cNvSpPr>
            <a:spLocks noChangeArrowheads="1"/>
          </p:cNvSpPr>
          <p:nvPr/>
        </p:nvSpPr>
        <p:spPr bwMode="auto">
          <a:xfrm>
            <a:off x="0" y="0"/>
            <a:ext cx="7556500" cy="10691813"/>
          </a:xfrm>
          <a:prstGeom prst="roundRect">
            <a:avLst>
              <a:gd name="adj" fmla="val 19"/>
            </a:avLst>
          </a:prstGeom>
          <a:solidFill>
            <a:srgbClr val="FFFFFF"/>
          </a:solidFill>
          <a:ln w="9525">
            <a:noFill/>
            <a:round/>
            <a:headEnd/>
            <a:tailEnd/>
          </a:ln>
        </p:spPr>
        <p:txBody>
          <a:bodyPr wrap="none" anchor="ctr">
            <a:prstTxWarp prst="textNoShape">
              <a:avLst/>
            </a:prstTxWarp>
          </a:bodyPr>
          <a:lstStyle/>
          <a:p>
            <a:pPr>
              <a:defRPr/>
            </a:pPr>
            <a:endParaRPr lang="he-IL">
              <a:latin typeface="Times New Roman" pitchFamily="-106" charset="0"/>
              <a:ea typeface="Arial" pitchFamily="-106" charset="0"/>
              <a:cs typeface="Arial" pitchFamily="-106" charset="0"/>
            </a:endParaRPr>
          </a:p>
        </p:txBody>
      </p:sp>
      <p:sp>
        <p:nvSpPr>
          <p:cNvPr id="2051" name="AutoShape 3"/>
          <p:cNvSpPr>
            <a:spLocks noChangeArrowheads="1"/>
          </p:cNvSpPr>
          <p:nvPr/>
        </p:nvSpPr>
        <p:spPr bwMode="auto">
          <a:xfrm>
            <a:off x="0" y="0"/>
            <a:ext cx="7556500" cy="10691813"/>
          </a:xfrm>
          <a:prstGeom prst="roundRect">
            <a:avLst>
              <a:gd name="adj" fmla="val 19"/>
            </a:avLst>
          </a:prstGeom>
          <a:solidFill>
            <a:srgbClr val="FFFFFF"/>
          </a:solidFill>
          <a:ln w="9525">
            <a:noFill/>
            <a:round/>
            <a:headEnd/>
            <a:tailEnd/>
          </a:ln>
        </p:spPr>
        <p:txBody>
          <a:bodyPr wrap="none" anchor="ctr">
            <a:prstTxWarp prst="textNoShape">
              <a:avLst/>
            </a:prstTxWarp>
          </a:bodyPr>
          <a:lstStyle/>
          <a:p>
            <a:pPr>
              <a:defRPr/>
            </a:pPr>
            <a:endParaRPr lang="he-IL">
              <a:latin typeface="Times New Roman" pitchFamily="-106" charset="0"/>
              <a:ea typeface="Arial" pitchFamily="-106" charset="0"/>
              <a:cs typeface="Arial" pitchFamily="-106" charset="0"/>
            </a:endParaRPr>
          </a:p>
        </p:txBody>
      </p:sp>
      <p:sp>
        <p:nvSpPr>
          <p:cNvPr id="16389" name="Rectangle 4"/>
          <p:cNvSpPr>
            <a:spLocks noGrp="1" noRot="1" noChangeAspect="1" noChangeArrowheads="1" noTextEdit="1"/>
          </p:cNvSpPr>
          <p:nvPr>
            <p:ph type="sldImg"/>
          </p:nvPr>
        </p:nvSpPr>
        <p:spPr bwMode="auto">
          <a:xfrm>
            <a:off x="1311275" y="1027113"/>
            <a:ext cx="4933950" cy="3700462"/>
          </a:xfrm>
          <a:prstGeom prst="rect">
            <a:avLst/>
          </a:prstGeom>
          <a:solidFill>
            <a:srgbClr val="FFFFFF"/>
          </a:solidFill>
          <a:ln w="9525">
            <a:solidFill>
              <a:srgbClr val="000000"/>
            </a:solidFill>
            <a:miter lim="800000"/>
            <a:headEnd/>
            <a:tailEnd/>
          </a:ln>
        </p:spPr>
      </p:sp>
      <p:sp>
        <p:nvSpPr>
          <p:cNvPr id="2053" name="Rectangle 5"/>
          <p:cNvSpPr txBox="1">
            <a:spLocks noGrp="1" noChangeArrowheads="1"/>
          </p:cNvSpPr>
          <p:nvPr>
            <p:ph type="body" idx="1"/>
          </p:nvPr>
        </p:nvSpPr>
        <p:spPr bwMode="auto">
          <a:xfrm>
            <a:off x="1169988" y="5086350"/>
            <a:ext cx="5222875" cy="4108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pitchFamily="18" charset="0"/>
        <a:ea typeface="ＭＳ Ｐゴシック" pitchFamily="-106" charset="-128"/>
        <a:cs typeface="ＭＳ Ｐゴシック" pitchFamily="-106" charset="-128"/>
      </a:defRPr>
    </a:lvl1pPr>
    <a:lvl2pPr marL="37931725" indent="-37474525" algn="l" defTabSz="449263"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pitchFamily="18"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128"/>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ln/>
        </p:spPr>
      </p:sp>
      <p:sp>
        <p:nvSpPr>
          <p:cNvPr id="21507"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ln/>
        </p:spPr>
      </p:sp>
      <p:sp>
        <p:nvSpPr>
          <p:cNvPr id="53251"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ln/>
        </p:spPr>
      </p:sp>
      <p:sp>
        <p:nvSpPr>
          <p:cNvPr id="27651"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1588" y="10155238"/>
            <a:ext cx="3275012" cy="534987"/>
          </a:xfrm>
          <a:prstGeom prst="rect">
            <a:avLst/>
          </a:prstGeom>
          <a:noFill/>
          <a:ln>
            <a:miter lim="800000"/>
            <a:headEnd/>
            <a:tailEnd/>
          </a:ln>
        </p:spPr>
        <p:txBody>
          <a:bodyPr lIns="104269" tIns="52135" rIns="104269" bIns="52135">
            <a:prstTxWarp prst="textNoShape">
              <a:avLst/>
            </a:prstTxWarp>
          </a:bodyPr>
          <a:lstStyle/>
          <a:p>
            <a:fld id="{365308F9-B92D-0049-B0C7-E95C1D003B62}" type="slidenum">
              <a:rPr lang="en-US"/>
              <a:pPr/>
              <a:t>38</a:t>
            </a:fld>
            <a:endParaRPr lang="en-US"/>
          </a:p>
        </p:txBody>
      </p:sp>
      <p:sp>
        <p:nvSpPr>
          <p:cNvPr id="75779" name="Rectangle 2"/>
          <p:cNvSpPr>
            <a:spLocks noGrp="1" noRot="1" noChangeAspect="1" noChangeArrowheads="1" noTextEdit="1"/>
          </p:cNvSpPr>
          <p:nvPr>
            <p:ph type="sldImg"/>
          </p:nvPr>
        </p:nvSpPr>
        <p:spPr>
          <a:xfrm>
            <a:off x="1104900" y="801688"/>
            <a:ext cx="5346700" cy="4010025"/>
          </a:xfrm>
          <a:ln/>
        </p:spPr>
      </p:sp>
      <p:sp>
        <p:nvSpPr>
          <p:cNvPr id="75780" name="Rectangle 3"/>
          <p:cNvSpPr txBox="1">
            <a:spLocks noGrp="1" noChangeArrowheads="1"/>
          </p:cNvSpPr>
          <p:nvPr>
            <p:ph type="body" idx="1"/>
          </p:nvPr>
        </p:nvSpPr>
        <p:spPr>
          <a:xfrm>
            <a:off x="1008063" y="5078413"/>
            <a:ext cx="5540375" cy="4811712"/>
          </a:xfrm>
          <a:solidFill>
            <a:srgbClr val="FFFFFF"/>
          </a:solidFill>
          <a:ln>
            <a:solidFill>
              <a:srgbClr val="000000"/>
            </a:solidFill>
          </a:ln>
        </p:spPr>
        <p:txBody>
          <a:bodyPr lIns="103122" tIns="51561" rIns="103122" bIns="51561"/>
          <a:lstStyle/>
          <a:p>
            <a:endParaRPr lang="he-IL">
              <a:latin typeface="Times New Roman"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1588" y="10155238"/>
            <a:ext cx="3275012" cy="534987"/>
          </a:xfrm>
          <a:prstGeom prst="rect">
            <a:avLst/>
          </a:prstGeom>
          <a:noFill/>
          <a:ln>
            <a:miter lim="800000"/>
            <a:headEnd/>
            <a:tailEnd/>
          </a:ln>
        </p:spPr>
        <p:txBody>
          <a:bodyPr lIns="104269" tIns="52135" rIns="104269" bIns="52135">
            <a:prstTxWarp prst="textNoShape">
              <a:avLst/>
            </a:prstTxWarp>
          </a:bodyPr>
          <a:lstStyle/>
          <a:p>
            <a:fld id="{76297568-ED6E-824C-A5D7-EE55379E1CDE}" type="slidenum">
              <a:rPr lang="en-US"/>
              <a:pPr/>
              <a:t>40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txBox="1">
            <a:spLocks noGrp="1" noChangeArrowheads="1"/>
          </p:cNvSpPr>
          <p:nvPr>
            <p:ph type="body" idx="1"/>
          </p:nvPr>
        </p:nvSpPr>
        <p:spPr>
          <a:noFill/>
          <a:ln/>
        </p:spPr>
        <p:txBody>
          <a:bodyPr/>
          <a:lstStyle/>
          <a:p>
            <a:endParaRPr lang="he-IL">
              <a:latin typeface="Times New Roman" pitchFamily="-1" charset="0"/>
              <a:ea typeface="Arial"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ln/>
        </p:spPr>
      </p:sp>
      <p:sp>
        <p:nvSpPr>
          <p:cNvPr id="30723"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Rectangle 2"/>
          <p:cNvSpPr txBox="1">
            <a:spLocks noGrp="1" noChangeArrowheads="1"/>
          </p:cNvSpPr>
          <p:nvPr>
            <p:ph type="body" idx="1"/>
          </p:nvPr>
        </p:nvSpPr>
        <p:spPr>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txBox="1">
            <a:spLocks noGrp="1" noChangeArrowheads="1"/>
          </p:cNvSpPr>
          <p:nvPr>
            <p:ph type="body" idx="1"/>
          </p:nvPr>
        </p:nvSpPr>
        <p:spPr>
          <a:xfrm>
            <a:off x="1169988" y="5086350"/>
            <a:ext cx="5222875" cy="4110038"/>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1375" y="627063"/>
            <a:ext cx="2149475" cy="6230937"/>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739775" y="627063"/>
            <a:ext cx="6299200" cy="6230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3"/>
            <a:ext cx="8601075" cy="1255712"/>
          </a:xfrm>
        </p:spPr>
        <p:txBody>
          <a:bodyPr/>
          <a:lstStyle/>
          <a:p>
            <a:r>
              <a:rPr lang="en-US" smtClean="0"/>
              <a:t>Click to edit Master title style</a:t>
            </a:r>
            <a:endParaRPr lang="he-IL"/>
          </a:p>
        </p:txBody>
      </p:sp>
      <p:sp>
        <p:nvSpPr>
          <p:cNvPr id="3" name="ClipArt Placeholder 2"/>
          <p:cNvSpPr>
            <a:spLocks noGrp="1"/>
          </p:cNvSpPr>
          <p:nvPr>
            <p:ph type="clipArt" sz="half" idx="1"/>
          </p:nvPr>
        </p:nvSpPr>
        <p:spPr>
          <a:xfrm>
            <a:off x="739775" y="2101850"/>
            <a:ext cx="4224338" cy="4756150"/>
          </a:xfrm>
        </p:spPr>
        <p:txBody>
          <a:bodyPr/>
          <a:lstStyle/>
          <a:p>
            <a:pPr lvl="0"/>
            <a:endParaRPr lang="he-IL" noProof="0" smtClean="0"/>
          </a:p>
        </p:txBody>
      </p:sp>
      <p:sp>
        <p:nvSpPr>
          <p:cNvPr id="4" name="Text Placeholder 3"/>
          <p:cNvSpPr>
            <a:spLocks noGrp="1"/>
          </p:cNvSpPr>
          <p:nvPr>
            <p:ph type="body" sz="half" idx="2"/>
          </p:nvPr>
        </p:nvSpPr>
        <p:spPr>
          <a:xfrm>
            <a:off x="5116513" y="2101850"/>
            <a:ext cx="4224337" cy="475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3"/>
            <a:ext cx="8601075" cy="1255712"/>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739775" y="2101850"/>
            <a:ext cx="4224338" cy="475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16513" y="2101850"/>
            <a:ext cx="4224337" cy="475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4031" y="302738"/>
            <a:ext cx="9072563" cy="6450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3" name="Date Placeholder 2"/>
          <p:cNvSpPr>
            <a:spLocks noGrp="1"/>
          </p:cNvSpPr>
          <p:nvPr>
            <p:ph type="dt" sz="half" idx="10"/>
          </p:nvPr>
        </p:nvSpPr>
        <p:spPr>
          <a:xfrm>
            <a:off x="503238" y="6884988"/>
            <a:ext cx="2352675" cy="523875"/>
          </a:xfrm>
          <a:prstGeom prst="rect">
            <a:avLst/>
          </a:prstGeom>
        </p:spPr>
        <p:txBody>
          <a:bodyPr vert="horz" wrap="square" lIns="100794" tIns="50397" rIns="100794" bIns="50397" numCol="1" anchor="t" anchorCtr="0" compatLnSpc="1">
            <a:prstTxWarp prst="textNoShape">
              <a:avLst/>
            </a:prstTxWarp>
          </a:bodyPr>
          <a:lstStyle>
            <a:lvl1pPr>
              <a:defRPr>
                <a:latin typeface="Times New Roman" pitchFamily="-106" charset="0"/>
                <a:ea typeface="Arial" pitchFamily="-106" charset="0"/>
                <a:cs typeface="Arial" pitchFamily="-106" charset="0"/>
              </a:defRPr>
            </a:lvl1pPr>
          </a:lstStyle>
          <a:p>
            <a:pPr>
              <a:defRPr/>
            </a:pPr>
            <a:endParaRPr lang="en-US"/>
          </a:p>
        </p:txBody>
      </p:sp>
      <p:sp>
        <p:nvSpPr>
          <p:cNvPr id="4" name="Footer Placeholder 3"/>
          <p:cNvSpPr>
            <a:spLocks noGrp="1"/>
          </p:cNvSpPr>
          <p:nvPr>
            <p:ph type="ftr" sz="quarter" idx="11"/>
          </p:nvPr>
        </p:nvSpPr>
        <p:spPr>
          <a:xfrm>
            <a:off x="3444875" y="6884988"/>
            <a:ext cx="3190875" cy="523875"/>
          </a:xfrm>
          <a:prstGeom prst="rect">
            <a:avLst/>
          </a:prstGeom>
        </p:spPr>
        <p:txBody>
          <a:bodyPr vert="horz" wrap="square" lIns="100794" tIns="50397" rIns="100794" bIns="50397" numCol="1" anchor="t" anchorCtr="0" compatLnSpc="1">
            <a:prstTxWarp prst="textNoShape">
              <a:avLst/>
            </a:prstTxWarp>
          </a:bodyPr>
          <a:lstStyle>
            <a:lvl1pPr>
              <a:defRPr>
                <a:latin typeface="Times New Roman" pitchFamily="-106" charset="0"/>
                <a:ea typeface="Arial" pitchFamily="-106" charset="0"/>
                <a:cs typeface="Arial" pitchFamily="-106" charset="0"/>
              </a:defRPr>
            </a:lvl1pPr>
          </a:lstStyle>
          <a:p>
            <a:pPr>
              <a:defRPr/>
            </a:pPr>
            <a:endParaRPr lang="en-US"/>
          </a:p>
        </p:txBody>
      </p:sp>
      <p:sp>
        <p:nvSpPr>
          <p:cNvPr id="5" name="Slide Number Placeholder 4"/>
          <p:cNvSpPr>
            <a:spLocks noGrp="1"/>
          </p:cNvSpPr>
          <p:nvPr>
            <p:ph type="sldNum" sz="quarter" idx="12"/>
          </p:nvPr>
        </p:nvSpPr>
        <p:spPr>
          <a:xfrm>
            <a:off x="7224713" y="6884988"/>
            <a:ext cx="2352675" cy="523875"/>
          </a:xfrm>
          <a:prstGeom prst="rect">
            <a:avLst/>
          </a:prstGeom>
        </p:spPr>
        <p:txBody>
          <a:bodyPr vert="horz" wrap="square" lIns="100794" tIns="50397" rIns="100794" bIns="50397" numCol="1" anchor="t" anchorCtr="0" compatLnSpc="1">
            <a:prstTxWarp prst="textNoShape">
              <a:avLst/>
            </a:prstTxWarp>
          </a:bodyPr>
          <a:lstStyle>
            <a:lvl1pPr>
              <a:defRPr>
                <a:latin typeface="Times New Roman" pitchFamily="-106" charset="0"/>
                <a:ea typeface="Arial" pitchFamily="-106" charset="0"/>
                <a:cs typeface="Arial" pitchFamily="-106" charset="0"/>
              </a:defRPr>
            </a:lvl1pPr>
          </a:lstStyle>
          <a:p>
            <a:pPr>
              <a:defRPr/>
            </a:pPr>
            <a:fld id="{7AFB625E-DC8F-8D47-B587-80AD51A1B4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739775" y="2101850"/>
            <a:ext cx="4224338"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16513" y="2101850"/>
            <a:ext cx="4224337"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39775" y="627063"/>
            <a:ext cx="8601075" cy="12557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739775" y="2101850"/>
            <a:ext cx="8601075" cy="4756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defTabSz="449263" rtl="0" eaLnBrk="0" fontAlgn="base" hangingPunct="0">
        <a:spcBef>
          <a:spcPct val="0"/>
        </a:spcBef>
        <a:spcAft>
          <a:spcPct val="0"/>
        </a:spcAft>
        <a:buClr>
          <a:srgbClr val="000000"/>
        </a:buClr>
        <a:buSzPct val="45000"/>
        <a:buFont typeface="StarSymbol" charset="0"/>
        <a:defRPr sz="4400">
          <a:solidFill>
            <a:srgbClr val="000000"/>
          </a:solidFill>
          <a:latin typeface="+mj-lt"/>
          <a:ea typeface="ＭＳ Ｐゴシック" pitchFamily="-106" charset="-128"/>
          <a:cs typeface="ＭＳ Ｐゴシック" pitchFamily="-106" charset="-128"/>
        </a:defRPr>
      </a:lvl1pPr>
      <a:lvl2pPr algn="ctr" defTabSz="449263" rtl="0" eaLnBrk="0" fontAlgn="base" hangingPunct="0">
        <a:spcBef>
          <a:spcPct val="0"/>
        </a:spcBef>
        <a:spcAft>
          <a:spcPct val="0"/>
        </a:spcAft>
        <a:buClr>
          <a:srgbClr val="000000"/>
        </a:buClr>
        <a:buSzPct val="45000"/>
        <a:buFont typeface="StarSymbol" charset="0"/>
        <a:defRPr sz="4400">
          <a:solidFill>
            <a:srgbClr val="000000"/>
          </a:solidFill>
          <a:latin typeface="Nimbus Roman No9 L" pitchFamily="16" charset="0"/>
          <a:ea typeface="ＭＳ Ｐゴシック" pitchFamily="-106" charset="-128"/>
          <a:cs typeface="ＭＳ Ｐゴシック" pitchFamily="-106" charset="-128"/>
        </a:defRPr>
      </a:lvl2pPr>
      <a:lvl3pPr algn="ctr" defTabSz="449263" rtl="0" eaLnBrk="0" fontAlgn="base" hangingPunct="0">
        <a:spcBef>
          <a:spcPct val="0"/>
        </a:spcBef>
        <a:spcAft>
          <a:spcPct val="0"/>
        </a:spcAft>
        <a:buClr>
          <a:srgbClr val="000000"/>
        </a:buClr>
        <a:buSzPct val="45000"/>
        <a:buFont typeface="StarSymbol" charset="0"/>
        <a:defRPr sz="4400">
          <a:solidFill>
            <a:srgbClr val="000000"/>
          </a:solidFill>
          <a:latin typeface="Nimbus Roman No9 L" pitchFamily="16" charset="0"/>
          <a:ea typeface="ＭＳ Ｐゴシック" pitchFamily="-106" charset="-128"/>
          <a:cs typeface="ＭＳ Ｐゴシック" pitchFamily="-106" charset="-128"/>
        </a:defRPr>
      </a:lvl3pPr>
      <a:lvl4pPr algn="ctr" defTabSz="449263" rtl="0" eaLnBrk="0" fontAlgn="base" hangingPunct="0">
        <a:spcBef>
          <a:spcPct val="0"/>
        </a:spcBef>
        <a:spcAft>
          <a:spcPct val="0"/>
        </a:spcAft>
        <a:buClr>
          <a:srgbClr val="000000"/>
        </a:buClr>
        <a:buSzPct val="45000"/>
        <a:buFont typeface="StarSymbol" charset="0"/>
        <a:defRPr sz="4400">
          <a:solidFill>
            <a:srgbClr val="000000"/>
          </a:solidFill>
          <a:latin typeface="Nimbus Roman No9 L" pitchFamily="16" charset="0"/>
          <a:ea typeface="ＭＳ Ｐゴシック" pitchFamily="-106" charset="-128"/>
          <a:cs typeface="ＭＳ Ｐゴシック" pitchFamily="-106" charset="-128"/>
        </a:defRPr>
      </a:lvl4pPr>
      <a:lvl5pPr algn="ctr" defTabSz="449263" rtl="0" eaLnBrk="0" fontAlgn="base" hangingPunct="0">
        <a:spcBef>
          <a:spcPct val="0"/>
        </a:spcBef>
        <a:spcAft>
          <a:spcPct val="0"/>
        </a:spcAft>
        <a:buClr>
          <a:srgbClr val="000000"/>
        </a:buClr>
        <a:buSzPct val="45000"/>
        <a:buFont typeface="StarSymbol" charset="0"/>
        <a:defRPr sz="4400">
          <a:solidFill>
            <a:srgbClr val="000000"/>
          </a:solidFill>
          <a:latin typeface="Nimbus Roman No9 L" pitchFamily="16" charset="0"/>
          <a:ea typeface="ＭＳ Ｐゴシック" pitchFamily="-106" charset="-128"/>
          <a:cs typeface="ＭＳ Ｐゴシック" pitchFamily="-106" charset="-128"/>
        </a:defRPr>
      </a:lvl5pPr>
      <a:lvl6pPr marL="457200" algn="l" defTabSz="449263"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6pPr>
      <a:lvl7pPr marL="914400" algn="l" defTabSz="449263"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7pPr>
      <a:lvl8pPr marL="1371600" algn="l" defTabSz="449263"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8pPr>
      <a:lvl9pPr marL="1828800" algn="l" defTabSz="449263"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9pPr>
    </p:titleStyle>
    <p:bodyStyle>
      <a:lvl1pPr marL="427038" indent="-322263" algn="l" defTabSz="449263" rtl="0" eaLnBrk="0" fontAlgn="base" hangingPunct="0">
        <a:spcBef>
          <a:spcPct val="0"/>
        </a:spcBef>
        <a:spcAft>
          <a:spcPts val="1375"/>
        </a:spcAft>
        <a:buClr>
          <a:srgbClr val="000000"/>
        </a:buClr>
        <a:buSzPct val="45000"/>
        <a:buFont typeface="StarSymbol" charset="0"/>
        <a:buChar char="●"/>
        <a:defRPr sz="3200">
          <a:solidFill>
            <a:srgbClr val="000000"/>
          </a:solidFill>
          <a:latin typeface="+mn-lt"/>
          <a:ea typeface="ＭＳ Ｐゴシック" pitchFamily="-106" charset="-128"/>
          <a:cs typeface="ＭＳ Ｐゴシック" pitchFamily="-106" charset="-128"/>
        </a:defRPr>
      </a:lvl1pPr>
      <a:lvl2pPr marL="858838" indent="-285750" algn="l" defTabSz="449263" rtl="0" eaLnBrk="0" fontAlgn="base" hangingPunct="0">
        <a:spcBef>
          <a:spcPct val="0"/>
        </a:spcBef>
        <a:spcAft>
          <a:spcPts val="1088"/>
        </a:spcAft>
        <a:buClr>
          <a:srgbClr val="000000"/>
        </a:buClr>
        <a:buSzPct val="75000"/>
        <a:buFont typeface="StarSymbol" charset="0"/>
        <a:buChar char="–"/>
        <a:defRPr sz="2800">
          <a:solidFill>
            <a:srgbClr val="000000"/>
          </a:solidFill>
          <a:latin typeface="+mn-lt"/>
          <a:ea typeface="ＭＳ Ｐゴシック" charset="-128"/>
        </a:defRPr>
      </a:lvl2pPr>
      <a:lvl3pPr marL="1290638" indent="-212725" algn="l" defTabSz="449263" rtl="0" eaLnBrk="0" fontAlgn="base" hangingPunct="0">
        <a:spcBef>
          <a:spcPct val="0"/>
        </a:spcBef>
        <a:spcAft>
          <a:spcPts val="813"/>
        </a:spcAft>
        <a:buClr>
          <a:srgbClr val="000000"/>
        </a:buClr>
        <a:buSzPct val="45000"/>
        <a:buFont typeface="StarSymbol" charset="0"/>
        <a:buChar char="●"/>
        <a:defRPr sz="2400">
          <a:solidFill>
            <a:srgbClr val="000000"/>
          </a:solidFill>
          <a:latin typeface="+mn-lt"/>
          <a:ea typeface="ＭＳ Ｐゴシック" charset="-128"/>
        </a:defRPr>
      </a:lvl3pPr>
      <a:lvl4pPr marL="1722438" indent="-211138" algn="l" defTabSz="449263" rtl="0" eaLnBrk="0" fontAlgn="base" hangingPunct="0">
        <a:spcBef>
          <a:spcPct val="0"/>
        </a:spcBef>
        <a:spcAft>
          <a:spcPts val="525"/>
        </a:spcAft>
        <a:buClr>
          <a:srgbClr val="000000"/>
        </a:buClr>
        <a:buSzPct val="75000"/>
        <a:buFont typeface="StarSymbol" charset="0"/>
        <a:buChar char="–"/>
        <a:defRPr sz="2000">
          <a:solidFill>
            <a:srgbClr val="000000"/>
          </a:solidFill>
          <a:latin typeface="+mn-lt"/>
          <a:ea typeface="ＭＳ Ｐゴシック" charset="-128"/>
        </a:defRPr>
      </a:lvl4pPr>
      <a:lvl5pPr marL="2154238" indent="-212725" algn="l" defTabSz="449263" rtl="0" eaLnBrk="0" fontAlgn="base" hangingPunct="0">
        <a:spcBef>
          <a:spcPct val="0"/>
        </a:spcBef>
        <a:spcAft>
          <a:spcPts val="238"/>
        </a:spcAft>
        <a:buClr>
          <a:srgbClr val="000000"/>
        </a:buClr>
        <a:buSzPct val="45000"/>
        <a:buFont typeface="StarSymbol" charset="0"/>
        <a:buChar char="●"/>
        <a:defRPr sz="2000">
          <a:solidFill>
            <a:srgbClr val="000000"/>
          </a:solidFill>
          <a:latin typeface="+mn-lt"/>
          <a:ea typeface="ＭＳ Ｐゴシック" charset="-128"/>
        </a:defRPr>
      </a:lvl5pPr>
      <a:lvl6pPr marL="2611438" indent="-212725" algn="l" defTabSz="449263" rtl="0" fontAlgn="base" hangingPunct="0">
        <a:spcBef>
          <a:spcPct val="0"/>
        </a:spcBef>
        <a:spcAft>
          <a:spcPts val="238"/>
        </a:spcAft>
        <a:buClr>
          <a:srgbClr val="000000"/>
        </a:buClr>
        <a:buSzPct val="45000"/>
        <a:buFont typeface="StarSymbol" charset="0"/>
        <a:buChar char="●"/>
        <a:defRPr sz="2000">
          <a:solidFill>
            <a:srgbClr val="000000"/>
          </a:solidFill>
          <a:latin typeface="+mn-lt"/>
        </a:defRPr>
      </a:lvl6pPr>
      <a:lvl7pPr marL="3068638" indent="-212725" algn="l" defTabSz="449263" rtl="0" fontAlgn="base" hangingPunct="0">
        <a:spcBef>
          <a:spcPct val="0"/>
        </a:spcBef>
        <a:spcAft>
          <a:spcPts val="238"/>
        </a:spcAft>
        <a:buClr>
          <a:srgbClr val="000000"/>
        </a:buClr>
        <a:buSzPct val="45000"/>
        <a:buFont typeface="StarSymbol" charset="0"/>
        <a:buChar char="●"/>
        <a:defRPr sz="2000">
          <a:solidFill>
            <a:srgbClr val="000000"/>
          </a:solidFill>
          <a:latin typeface="+mn-lt"/>
        </a:defRPr>
      </a:lvl7pPr>
      <a:lvl8pPr marL="3525838" indent="-212725" algn="l" defTabSz="449263" rtl="0" fontAlgn="base" hangingPunct="0">
        <a:spcBef>
          <a:spcPct val="0"/>
        </a:spcBef>
        <a:spcAft>
          <a:spcPts val="238"/>
        </a:spcAft>
        <a:buClr>
          <a:srgbClr val="000000"/>
        </a:buClr>
        <a:buSzPct val="45000"/>
        <a:buFont typeface="StarSymbol" charset="0"/>
        <a:buChar char="●"/>
        <a:defRPr sz="2000">
          <a:solidFill>
            <a:srgbClr val="000000"/>
          </a:solidFill>
          <a:latin typeface="+mn-lt"/>
        </a:defRPr>
      </a:lvl8pPr>
      <a:lvl9pPr marL="3983038" indent="-212725" algn="l" defTabSz="449263" rtl="0" fontAlgn="base" hangingPunct="0">
        <a:spcBef>
          <a:spcPct val="0"/>
        </a:spcBef>
        <a:spcAft>
          <a:spcPts val="238"/>
        </a:spcAft>
        <a:buClr>
          <a:srgbClr val="000000"/>
        </a:buClr>
        <a:buSzPct val="45000"/>
        <a:buFont typeface="StarSymbol" charset="0"/>
        <a:buChar char="●"/>
        <a:defRPr sz="2000">
          <a:solidFill>
            <a:srgbClr val="000000"/>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isites.harvard.edu/icb/icb.do?keyword=k80060"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www.hirado-net.com/kaiin/kisyoutei/gif/kuroshio-f.jpg"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video" Target="file://localhost/C/%5Ccygwin%5Chome%5Celi%5CSEA-cruise%5CSST-gulf-stream-animation.mpeg"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3.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sites.harvard.edu/icb/icb.do?keyword=k80060" TargetMode="External"/><Relationship Id="rId3" Type="http://schemas.openxmlformats.org/officeDocument/2006/relationships/hyperlink" Target="http://www.seas.harvard.edu/climate/eli/Courses/EPS131/2012spring/teaching-notes-intro-physical-oceanogr.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5"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5.jpeg"/><Relationship Id="rId5" Type="http://schemas.openxmlformats.org/officeDocument/2006/relationships/image" Target="../media/image66.png"/><Relationship Id="rId6" Type="http://schemas.openxmlformats.org/officeDocument/2006/relationships/image" Target="../media/image67.jpeg"/><Relationship Id="rId7"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jpeg"/><Relationship Id="rId5" Type="http://schemas.openxmlformats.org/officeDocument/2006/relationships/image" Target="../media/image75.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8.jpeg"/></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8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 Id="rId3" Type="http://schemas.openxmlformats.org/officeDocument/2006/relationships/hyperlink" Target="http://www.ngdc.noaa.gov/paleo/slides/slideset/index19.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6.png"/><Relationship Id="rId3" Type="http://schemas.openxmlformats.org/officeDocument/2006/relationships/image" Target="../media/image8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wmf"/><Relationship Id="rId3" Type="http://schemas.openxmlformats.org/officeDocument/2006/relationships/image" Target="../media/image9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1" Type="http://schemas.openxmlformats.org/officeDocument/2006/relationships/video" Target="file://localhost/Users/eli/etc/Courses/EPS131/Sources/03-Horizontal-circulation-I-Coriolis/03b-coriolis-movie-2-merry-go-round.mov" TargetMode="External"/><Relationship Id="rId2" Type="http://schemas.openxmlformats.org/officeDocument/2006/relationships/video" Target="file://localhost/Users/eli/etc/Courses/EPS131/Sources/03-Horizontal-circulation-I-Coriolis/03a2-coriolis-movie-1-MIT.m4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windows.ucar.edu/tour/link=/earth/Water/images/temperature_depth_jpg_image.html&amp;edu=high" TargetMode="External"/><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0" descr="ocean"/>
          <p:cNvPicPr>
            <a:picLocks noChangeAspect="1" noChangeArrowheads="1"/>
          </p:cNvPicPr>
          <p:nvPr/>
        </p:nvPicPr>
        <p:blipFill>
          <a:blip r:embed="rId2">
            <a:lum bright="20000"/>
          </a:blip>
          <a:srcRect/>
          <a:stretch>
            <a:fillRect/>
          </a:stretch>
        </p:blipFill>
        <p:spPr bwMode="auto">
          <a:xfrm>
            <a:off x="0" y="0"/>
            <a:ext cx="10080625" cy="7561263"/>
          </a:xfrm>
          <a:prstGeom prst="rect">
            <a:avLst/>
          </a:prstGeom>
          <a:noFill/>
          <a:ln w="9525">
            <a:noFill/>
            <a:miter lim="800000"/>
            <a:headEnd/>
            <a:tailEnd/>
          </a:ln>
        </p:spPr>
      </p:pic>
      <p:sp>
        <p:nvSpPr>
          <p:cNvPr id="17411" name="Rectangle 4"/>
          <p:cNvSpPr>
            <a:spLocks noGrp="1" noChangeArrowheads="1"/>
          </p:cNvSpPr>
          <p:nvPr>
            <p:ph type="title"/>
          </p:nvPr>
        </p:nvSpPr>
        <p:spPr>
          <a:xfrm>
            <a:off x="315913" y="149225"/>
            <a:ext cx="9601200" cy="887413"/>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CC3300"/>
                </a:solidFill>
                <a:latin typeface="Arial" pitchFamily="-1" charset="0"/>
                <a:ea typeface="Arial" pitchFamily="-1" charset="0"/>
                <a:cs typeface="Arial" pitchFamily="-1" charset="0"/>
              </a:rPr>
              <a:t>Introduction to physical oceanography &amp; climate</a:t>
            </a:r>
            <a:r>
              <a:rPr lang="en-GB">
                <a:latin typeface="Arial" pitchFamily="-1" charset="0"/>
                <a:ea typeface="Arial" pitchFamily="-1" charset="0"/>
                <a:cs typeface="Arial" pitchFamily="-1" charset="0"/>
              </a:rPr>
              <a:t/>
            </a:r>
            <a:br>
              <a:rPr lang="en-GB">
                <a:latin typeface="Arial" pitchFamily="-1" charset="0"/>
                <a:ea typeface="Arial" pitchFamily="-1" charset="0"/>
                <a:cs typeface="Arial" pitchFamily="-1" charset="0"/>
              </a:rPr>
            </a:br>
            <a:r>
              <a:rPr lang="en-GB" sz="2800" b="1">
                <a:latin typeface="Arial" pitchFamily="-1" charset="0"/>
                <a:ea typeface="Arial" pitchFamily="-1" charset="0"/>
                <a:cs typeface="Arial" pitchFamily="-1" charset="0"/>
              </a:rPr>
              <a:t>EPS 131</a:t>
            </a:r>
          </a:p>
        </p:txBody>
      </p:sp>
      <p:sp>
        <p:nvSpPr>
          <p:cNvPr id="17412" name="Text Box 7"/>
          <p:cNvSpPr txBox="1">
            <a:spLocks noChangeArrowheads="1"/>
          </p:cNvSpPr>
          <p:nvPr/>
        </p:nvSpPr>
        <p:spPr bwMode="auto">
          <a:xfrm>
            <a:off x="239713" y="1189038"/>
            <a:ext cx="9677400" cy="4893647"/>
          </a:xfrm>
          <a:prstGeom prst="rect">
            <a:avLst/>
          </a:prstGeom>
          <a:noFill/>
          <a:ln w="9525">
            <a:noFill/>
            <a:miter lim="800000"/>
            <a:headEnd/>
            <a:tailEnd/>
          </a:ln>
        </p:spPr>
        <p:txBody>
          <a:bodyPr>
            <a:prstTxWarp prst="textNoShape">
              <a:avLst/>
            </a:prstTxWarp>
            <a:spAutoFit/>
          </a:bodyPr>
          <a:lstStyle/>
          <a:p>
            <a:pPr eaLnBrk="1" hangingPunct="1"/>
            <a:r>
              <a:rPr lang="en-US" b="1" dirty="0">
                <a:solidFill>
                  <a:schemeClr val="tx1"/>
                </a:solidFill>
                <a:latin typeface="Arial" pitchFamily="-1" charset="0"/>
              </a:rPr>
              <a:t>Times: </a:t>
            </a:r>
            <a:r>
              <a:rPr lang="en-US" dirty="0">
                <a:solidFill>
                  <a:schemeClr val="tx1"/>
                </a:solidFill>
                <a:latin typeface="Arial" pitchFamily="-1" charset="0"/>
              </a:rPr>
              <a:t>Monday, Thursday 14:30-16:00;</a:t>
            </a:r>
            <a:r>
              <a:rPr lang="en-US" b="1" dirty="0">
                <a:solidFill>
                  <a:schemeClr val="tx1"/>
                </a:solidFill>
                <a:latin typeface="Arial" pitchFamily="-1" charset="0"/>
              </a:rPr>
              <a:t> </a:t>
            </a:r>
          </a:p>
          <a:p>
            <a:pPr eaLnBrk="1" hangingPunct="1"/>
            <a:r>
              <a:rPr lang="en-US" b="1" dirty="0">
                <a:solidFill>
                  <a:schemeClr val="tx1"/>
                </a:solidFill>
                <a:latin typeface="Arial" pitchFamily="-1" charset="0"/>
              </a:rPr>
              <a:t>Location: </a:t>
            </a:r>
            <a:r>
              <a:rPr lang="en-US" dirty="0">
                <a:latin typeface="Arial" pitchFamily="-1" charset="0"/>
              </a:rPr>
              <a:t>University Museum, 24 Oxford - 105 (Daly Seminar Room)</a:t>
            </a:r>
          </a:p>
          <a:p>
            <a:pPr eaLnBrk="1" hangingPunct="1"/>
            <a:endParaRPr lang="en-US" dirty="0">
              <a:latin typeface="Arial" pitchFamily="-1" charset="0"/>
            </a:endParaRPr>
          </a:p>
          <a:p>
            <a:pPr eaLnBrk="1">
              <a:lnSpc>
                <a:spcPct val="80000"/>
              </a:lnSpc>
              <a:spcBef>
                <a:spcPct val="20000"/>
              </a:spcBef>
              <a:buClr>
                <a:srgbClr val="000000"/>
              </a:buClr>
              <a:buSzPct val="100000"/>
              <a:buFont typeface="Times New Roman" pitchFamily="-1" charset="0"/>
              <a:buNone/>
            </a:pPr>
            <a:r>
              <a:rPr lang="en-US" dirty="0">
                <a:latin typeface="Arial" pitchFamily="-1" charset="0"/>
              </a:rPr>
              <a:t>Eli </a:t>
            </a:r>
            <a:r>
              <a:rPr lang="en-US" dirty="0" err="1">
                <a:latin typeface="Arial" pitchFamily="-1" charset="0"/>
              </a:rPr>
              <a:t>Tziperman</a:t>
            </a:r>
            <a:endParaRPr lang="en-US" dirty="0">
              <a:latin typeface="Arial" pitchFamily="-1" charset="0"/>
            </a:endParaRPr>
          </a:p>
          <a:p>
            <a:pPr eaLnBrk="1">
              <a:lnSpc>
                <a:spcPct val="80000"/>
              </a:lnSpc>
              <a:spcBef>
                <a:spcPct val="20000"/>
              </a:spcBef>
              <a:buClr>
                <a:srgbClr val="000000"/>
              </a:buClr>
              <a:buSzPct val="100000"/>
              <a:buFont typeface="Times New Roman" pitchFamily="-1" charset="0"/>
              <a:buNone/>
            </a:pPr>
            <a:r>
              <a:rPr lang="en-US" dirty="0">
                <a:latin typeface="Arial" pitchFamily="-1" charset="0"/>
              </a:rPr>
              <a:t>Museum building 456, 24 Oxford St </a:t>
            </a:r>
          </a:p>
          <a:p>
            <a:pPr eaLnBrk="1">
              <a:lnSpc>
                <a:spcPct val="80000"/>
              </a:lnSpc>
              <a:spcBef>
                <a:spcPct val="20000"/>
              </a:spcBef>
              <a:buClr>
                <a:srgbClr val="000000"/>
              </a:buClr>
              <a:buSzPct val="100000"/>
              <a:buFont typeface="Times New Roman" pitchFamily="-1" charset="0"/>
              <a:buNone/>
            </a:pPr>
            <a:r>
              <a:rPr lang="en-US" i="1" dirty="0">
                <a:latin typeface="Arial" pitchFamily="-1" charset="0"/>
              </a:rPr>
              <a:t>Tel:</a:t>
            </a:r>
            <a:r>
              <a:rPr lang="en-US" dirty="0">
                <a:latin typeface="Arial" pitchFamily="-1" charset="0"/>
              </a:rPr>
              <a:t> (617) 384-8381; </a:t>
            </a:r>
            <a:r>
              <a:rPr lang="en-US" u="sng" dirty="0" err="1">
                <a:solidFill>
                  <a:schemeClr val="accent2"/>
                </a:solidFill>
                <a:latin typeface="Arial" pitchFamily="-1" charset="0"/>
              </a:rPr>
              <a:t>eli@eps.harvard.edu</a:t>
            </a:r>
            <a:endParaRPr lang="en-US" u="sng" dirty="0">
              <a:solidFill>
                <a:schemeClr val="accent2"/>
              </a:solidFill>
              <a:latin typeface="Arial" pitchFamily="-1" charset="0"/>
            </a:endParaRPr>
          </a:p>
          <a:p>
            <a:pPr eaLnBrk="1">
              <a:lnSpc>
                <a:spcPct val="80000"/>
              </a:lnSpc>
              <a:spcBef>
                <a:spcPct val="20000"/>
              </a:spcBef>
              <a:buClr>
                <a:srgbClr val="000000"/>
              </a:buClr>
              <a:buSzPct val="100000"/>
              <a:buFont typeface="Times New Roman" pitchFamily="-1" charset="0"/>
              <a:buNone/>
            </a:pPr>
            <a:r>
              <a:rPr lang="en-US" dirty="0">
                <a:solidFill>
                  <a:schemeClr val="tx1"/>
                </a:solidFill>
                <a:latin typeface="Arial" pitchFamily="-1" charset="0"/>
              </a:rPr>
              <a:t>Office hours: Tuesday</a:t>
            </a:r>
            <a:r>
              <a:rPr lang="en-US" dirty="0" smtClean="0">
                <a:solidFill>
                  <a:schemeClr val="tx1"/>
                </a:solidFill>
                <a:latin typeface="Arial" pitchFamily="-1" charset="0"/>
              </a:rPr>
              <a:t> 2-3</a:t>
            </a:r>
          </a:p>
          <a:p>
            <a:pPr eaLnBrk="1">
              <a:lnSpc>
                <a:spcPct val="80000"/>
              </a:lnSpc>
              <a:spcBef>
                <a:spcPct val="20000"/>
              </a:spcBef>
              <a:buClr>
                <a:srgbClr val="000000"/>
              </a:buClr>
              <a:buSzPct val="100000"/>
              <a:buFont typeface="Times New Roman" pitchFamily="-1" charset="0"/>
              <a:buNone/>
            </a:pPr>
            <a:endParaRPr lang="en-US" u="sng" dirty="0">
              <a:solidFill>
                <a:schemeClr val="accent2"/>
              </a:solidFill>
              <a:latin typeface="Arial" pitchFamily="-1" charset="0"/>
            </a:endParaRPr>
          </a:p>
          <a:p>
            <a:pPr eaLnBrk="1">
              <a:lnSpc>
                <a:spcPct val="80000"/>
              </a:lnSpc>
              <a:spcBef>
                <a:spcPct val="20000"/>
              </a:spcBef>
              <a:buClr>
                <a:srgbClr val="000000"/>
              </a:buClr>
              <a:buSzPct val="100000"/>
              <a:buFont typeface="Times New Roman" pitchFamily="-1" charset="0"/>
              <a:buNone/>
            </a:pPr>
            <a:r>
              <a:rPr lang="en-US" b="1" dirty="0">
                <a:latin typeface="Arial" pitchFamily="-1" charset="0"/>
              </a:rPr>
              <a:t>TF:</a:t>
            </a:r>
            <a:r>
              <a:rPr lang="en-US" b="1" dirty="0" smtClean="0">
                <a:latin typeface="Arial" pitchFamily="-1" charset="0"/>
              </a:rPr>
              <a:t> </a:t>
            </a:r>
            <a:r>
              <a:rPr lang="en-US" dirty="0" smtClean="0">
                <a:latin typeface="Arial" pitchFamily="-1" charset="0"/>
              </a:rPr>
              <a:t>Charlotte </a:t>
            </a:r>
            <a:r>
              <a:rPr lang="en-US" dirty="0" err="1" smtClean="0">
                <a:latin typeface="Arial" pitchFamily="-1" charset="0"/>
              </a:rPr>
              <a:t>Persson-Gulda</a:t>
            </a:r>
            <a:r>
              <a:rPr lang="en-US" dirty="0" smtClean="0">
                <a:latin typeface="Arial" pitchFamily="-1" charset="0"/>
              </a:rPr>
              <a:t>, </a:t>
            </a:r>
            <a:r>
              <a:rPr lang="en-US" dirty="0" err="1" smtClean="0">
                <a:latin typeface="Arial" pitchFamily="-1" charset="0"/>
              </a:rPr>
              <a:t>cpg@seas.harvard.edu</a:t>
            </a:r>
            <a:r>
              <a:rPr lang="en-US" dirty="0" smtClean="0">
                <a:latin typeface="Arial" pitchFamily="-1" charset="0"/>
              </a:rPr>
              <a:t> </a:t>
            </a:r>
          </a:p>
          <a:p>
            <a:pPr eaLnBrk="1">
              <a:lnSpc>
                <a:spcPct val="80000"/>
              </a:lnSpc>
              <a:spcBef>
                <a:spcPct val="20000"/>
              </a:spcBef>
              <a:buClr>
                <a:srgbClr val="000000"/>
              </a:buClr>
              <a:buSzPct val="100000"/>
              <a:buFont typeface="Times New Roman" pitchFamily="-1" charset="0"/>
              <a:buNone/>
            </a:pPr>
            <a:r>
              <a:rPr lang="en-US" dirty="0" smtClean="0">
                <a:latin typeface="Arial" pitchFamily="-1" charset="0"/>
              </a:rPr>
              <a:t>Tel, office</a:t>
            </a:r>
            <a:r>
              <a:rPr lang="en-US" dirty="0">
                <a:latin typeface="Arial" pitchFamily="-1" charset="0"/>
              </a:rPr>
              <a:t>:</a:t>
            </a:r>
            <a:r>
              <a:rPr lang="en-US" dirty="0" smtClean="0">
                <a:latin typeface="Arial" pitchFamily="-1" charset="0"/>
              </a:rPr>
              <a:t> , office hours: please see course web page.</a:t>
            </a:r>
          </a:p>
          <a:p>
            <a:pPr eaLnBrk="1">
              <a:lnSpc>
                <a:spcPct val="80000"/>
              </a:lnSpc>
              <a:spcBef>
                <a:spcPct val="20000"/>
              </a:spcBef>
              <a:buClr>
                <a:srgbClr val="000000"/>
              </a:buClr>
              <a:buSzPct val="100000"/>
              <a:buFont typeface="Times New Roman" pitchFamily="-1" charset="0"/>
              <a:buNone/>
            </a:pPr>
            <a:endParaRPr lang="en-US" dirty="0">
              <a:latin typeface="Arial" pitchFamily="-1" charset="0"/>
            </a:endParaRPr>
          </a:p>
          <a:p>
            <a:pPr eaLnBrk="1">
              <a:lnSpc>
                <a:spcPct val="80000"/>
              </a:lnSpc>
              <a:spcBef>
                <a:spcPct val="20000"/>
              </a:spcBef>
              <a:buClr>
                <a:srgbClr val="000000"/>
              </a:buClr>
              <a:buSzPct val="100000"/>
              <a:buFont typeface="Times New Roman" pitchFamily="-1" charset="0"/>
              <a:buNone/>
            </a:pPr>
            <a:r>
              <a:rPr lang="en-US" b="1" dirty="0">
                <a:latin typeface="Arial" pitchFamily="-1" charset="0"/>
              </a:rPr>
              <a:t>Please feel free to write/ </a:t>
            </a:r>
            <a:r>
              <a:rPr lang="en-US" b="1" dirty="0" smtClean="0">
                <a:latin typeface="Arial" pitchFamily="-1" charset="0"/>
              </a:rPr>
              <a:t>call/ visit us anytime</a:t>
            </a:r>
            <a:r>
              <a:rPr lang="en-US" b="1" dirty="0">
                <a:latin typeface="Arial" pitchFamily="-1" charset="0"/>
              </a:rPr>
              <a:t>…</a:t>
            </a:r>
          </a:p>
          <a:p>
            <a:pPr eaLnBrk="1" hangingPunct="1"/>
            <a:endParaRPr lang="en-US" dirty="0">
              <a:latin typeface="Arial" pitchFamily="-1" charset="0"/>
            </a:endParaRPr>
          </a:p>
        </p:txBody>
      </p:sp>
      <p:sp>
        <p:nvSpPr>
          <p:cNvPr id="17413" name="Text Box 8"/>
          <p:cNvSpPr txBox="1">
            <a:spLocks noChangeArrowheads="1"/>
          </p:cNvSpPr>
          <p:nvPr/>
        </p:nvSpPr>
        <p:spPr bwMode="auto">
          <a:xfrm>
            <a:off x="152400" y="6599238"/>
            <a:ext cx="9840913" cy="84638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200" b="1" dirty="0">
                <a:solidFill>
                  <a:schemeClr val="tx1"/>
                </a:solidFill>
                <a:latin typeface="Arial" pitchFamily="-1" charset="0"/>
              </a:rPr>
              <a:t>Announcements, notes, homework, solutions:</a:t>
            </a:r>
            <a:endParaRPr lang="en-US" sz="2200" b="1" dirty="0" smtClean="0">
              <a:solidFill>
                <a:schemeClr val="tx1"/>
              </a:solidFill>
              <a:latin typeface="Arial" pitchFamily="-1" charset="0"/>
            </a:endParaRPr>
          </a:p>
          <a:p>
            <a:pPr eaLnBrk="1" hangingPunct="1">
              <a:spcBef>
                <a:spcPct val="50000"/>
              </a:spcBef>
            </a:pPr>
            <a:r>
              <a:rPr lang="en-US" sz="1800" b="1" u="sng" dirty="0" smtClean="0">
                <a:solidFill>
                  <a:schemeClr val="accent2"/>
                </a:solidFill>
                <a:latin typeface="Arial" pitchFamily="-1" charset="0"/>
                <a:hlinkClick r:id="rId3"/>
              </a:rPr>
              <a:t>http://isites.harvard.edu/icb/icb.do?keyword=k80060</a:t>
            </a:r>
            <a:r>
              <a:rPr lang="en-US" sz="1800" b="1" u="sng" dirty="0" smtClean="0">
                <a:solidFill>
                  <a:schemeClr val="accent2"/>
                </a:solidFill>
                <a:latin typeface="Arial" pitchFamily="-1" charset="0"/>
              </a:rPr>
              <a:t> </a:t>
            </a:r>
            <a:endParaRPr lang="en-US" sz="1800" b="1" u="sng" dirty="0">
              <a:solidFill>
                <a:schemeClr val="accent2"/>
              </a:solidFill>
              <a:latin typeface="Arial"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39775" y="122238"/>
            <a:ext cx="3822700" cy="1255712"/>
          </a:xfrm>
        </p:spPr>
        <p:txBody>
          <a:bodyPr/>
          <a:lstStyle/>
          <a:p>
            <a:pPr eaLnBrk="1"/>
            <a:r>
              <a:rPr lang="en-US">
                <a:solidFill>
                  <a:srgbClr val="CC3300"/>
                </a:solidFill>
                <a:latin typeface="Arial" pitchFamily="-1" charset="0"/>
                <a:ea typeface="Arial" pitchFamily="-1" charset="0"/>
                <a:cs typeface="Arial" pitchFamily="-1" charset="0"/>
              </a:rPr>
              <a:t>Salinity</a:t>
            </a:r>
          </a:p>
        </p:txBody>
      </p:sp>
      <p:sp>
        <p:nvSpPr>
          <p:cNvPr id="28676" name="Rectangle 3"/>
          <p:cNvSpPr>
            <a:spLocks noGrp="1" noChangeArrowheads="1"/>
          </p:cNvSpPr>
          <p:nvPr>
            <p:ph type="body" sz="half" idx="1"/>
          </p:nvPr>
        </p:nvSpPr>
        <p:spPr>
          <a:xfrm>
            <a:off x="228600" y="1763713"/>
            <a:ext cx="5726113" cy="755650"/>
          </a:xfrm>
        </p:spPr>
        <p:txBody>
          <a:bodyPr/>
          <a:lstStyle/>
          <a:p>
            <a:pPr marL="342900" indent="-342900" eaLnBrk="1">
              <a:lnSpc>
                <a:spcPct val="80000"/>
              </a:lnSpc>
              <a:spcBef>
                <a:spcPct val="20000"/>
              </a:spcBef>
              <a:spcAft>
                <a:spcPct val="0"/>
              </a:spcAft>
              <a:buSzPct val="100000"/>
              <a:buFont typeface="Times New Roman" pitchFamily="-1" charset="0"/>
              <a:buChar char="•"/>
            </a:pPr>
            <a:r>
              <a:rPr lang="en-US" sz="2400">
                <a:latin typeface="Arial" pitchFamily="-1" charset="0"/>
                <a:ea typeface="Arial" pitchFamily="-1" charset="0"/>
                <a:cs typeface="Arial" pitchFamily="-1" charset="0"/>
              </a:rPr>
              <a:t>?? kg salt/meter cubed</a:t>
            </a:r>
          </a:p>
          <a:p>
            <a:pPr marL="342900" indent="-342900" eaLnBrk="1">
              <a:lnSpc>
                <a:spcPct val="80000"/>
              </a:lnSpc>
              <a:spcBef>
                <a:spcPct val="20000"/>
              </a:spcBef>
              <a:spcAft>
                <a:spcPct val="0"/>
              </a:spcAft>
              <a:buSzPct val="100000"/>
              <a:buFont typeface="Times New Roman" pitchFamily="-1" charset="0"/>
              <a:buChar char="•"/>
            </a:pPr>
            <a:r>
              <a:rPr lang="en-US" sz="2400">
                <a:latin typeface="Arial" pitchFamily="-1" charset="0"/>
                <a:ea typeface="Arial" pitchFamily="-1" charset="0"/>
                <a:cs typeface="Arial" pitchFamily="-1" charset="0"/>
              </a:rPr>
              <a:t>Evaporation, precipitation, ice melt...  </a:t>
            </a:r>
          </a:p>
        </p:txBody>
      </p:sp>
      <p:graphicFrame>
        <p:nvGraphicFramePr>
          <p:cNvPr id="28674" name="Object 4"/>
          <p:cNvGraphicFramePr>
            <a:graphicFrameLocks noChangeAspect="1"/>
          </p:cNvGraphicFramePr>
          <p:nvPr>
            <p:ph sz="half" idx="2"/>
          </p:nvPr>
        </p:nvGraphicFramePr>
        <p:xfrm>
          <a:off x="6486525" y="3063875"/>
          <a:ext cx="1489075" cy="2830513"/>
        </p:xfrm>
        <a:graphic>
          <a:graphicData uri="http://schemas.openxmlformats.org/presentationml/2006/ole">
            <p:oleObj spid="_x0000_s28674" name="Equation" r:id="rId3" imgW="114120" imgH="215640" progId="Equation.3">
              <p:embed/>
            </p:oleObj>
          </a:graphicData>
        </a:graphic>
      </p:graphicFrame>
      <p:pic>
        <p:nvPicPr>
          <p:cNvPr id="28677" name="Picture 5" descr="woce-A16_SALNTY"/>
          <p:cNvPicPr>
            <a:picLocks noChangeAspect="1" noChangeArrowheads="1"/>
          </p:cNvPicPr>
          <p:nvPr/>
        </p:nvPicPr>
        <p:blipFill>
          <a:blip r:embed="rId4"/>
          <a:srcRect/>
          <a:stretch>
            <a:fillRect/>
          </a:stretch>
        </p:blipFill>
        <p:spPr bwMode="auto">
          <a:xfrm>
            <a:off x="0" y="3540125"/>
            <a:ext cx="8485188" cy="3636963"/>
          </a:xfrm>
          <a:prstGeom prst="rect">
            <a:avLst/>
          </a:prstGeom>
          <a:noFill/>
          <a:ln w="9525">
            <a:noFill/>
            <a:miter lim="800000"/>
            <a:headEnd/>
            <a:tailEnd/>
          </a:ln>
        </p:spPr>
      </p:pic>
      <p:sp>
        <p:nvSpPr>
          <p:cNvPr id="28678" name="Text Box 6"/>
          <p:cNvSpPr txBox="1">
            <a:spLocks noChangeArrowheads="1"/>
          </p:cNvSpPr>
          <p:nvPr/>
        </p:nvSpPr>
        <p:spPr bwMode="auto">
          <a:xfrm>
            <a:off x="693738" y="6964363"/>
            <a:ext cx="8882062" cy="4667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a:solidFill>
                  <a:schemeClr val="tx1"/>
                </a:solidFill>
                <a:latin typeface="Arial" pitchFamily="-1" charset="0"/>
              </a:rPr>
              <a:t>Salinity along Atlantic ocean, vertical axis exaggerated by 1000s</a:t>
            </a:r>
          </a:p>
        </p:txBody>
      </p:sp>
      <p:pic>
        <p:nvPicPr>
          <p:cNvPr id="28679" name="Picture 7" descr="salinity-tongue"/>
          <p:cNvPicPr>
            <a:picLocks noChangeAspect="1" noChangeArrowheads="1"/>
          </p:cNvPicPr>
          <p:nvPr/>
        </p:nvPicPr>
        <p:blipFill>
          <a:blip r:embed="rId5"/>
          <a:srcRect/>
          <a:stretch>
            <a:fillRect/>
          </a:stretch>
        </p:blipFill>
        <p:spPr bwMode="auto">
          <a:xfrm>
            <a:off x="6635750" y="88900"/>
            <a:ext cx="3414713"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773113" y="0"/>
            <a:ext cx="8604250" cy="7905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CC3300"/>
                </a:solidFill>
                <a:latin typeface="Arial" pitchFamily="-1" charset="0"/>
                <a:ea typeface="Arial" pitchFamily="-1" charset="0"/>
                <a:cs typeface="Arial" pitchFamily="-1" charset="0"/>
              </a:rPr>
              <a:t>Salinity</a:t>
            </a:r>
          </a:p>
        </p:txBody>
      </p:sp>
      <p:sp>
        <p:nvSpPr>
          <p:cNvPr id="29699" name="Rectangle 2"/>
          <p:cNvSpPr>
            <a:spLocks noGrp="1" noChangeArrowheads="1"/>
          </p:cNvSpPr>
          <p:nvPr>
            <p:ph type="body" idx="1"/>
          </p:nvPr>
        </p:nvSpPr>
        <p:spPr>
          <a:xfrm>
            <a:off x="163513" y="884238"/>
            <a:ext cx="9518650" cy="47593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is the Atlantic saltier than the Pacific?</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does surface water sink to the deep ocean in the North Atlantic and not in the North Pacific?</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do temperature-salinity data fall on such a narrow plot:</a:t>
            </a:r>
          </a:p>
          <a:p>
            <a:pPr eaLnBrk="1">
              <a:buFont typeface="StarSymbo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atin typeface="Arial" pitchFamily="-1" charset="0"/>
              <a:ea typeface="Arial" pitchFamily="-1" charset="0"/>
              <a:cs typeface="Arial" pitchFamily="-1" charset="0"/>
            </a:endParaRPr>
          </a:p>
        </p:txBody>
      </p:sp>
      <p:pic>
        <p:nvPicPr>
          <p:cNvPr id="29700" name="Picture 3"/>
          <p:cNvPicPr>
            <a:picLocks noChangeAspect="1" noChangeArrowheads="1"/>
          </p:cNvPicPr>
          <p:nvPr/>
        </p:nvPicPr>
        <p:blipFill>
          <a:blip r:embed="rId3"/>
          <a:srcRect/>
          <a:stretch>
            <a:fillRect/>
          </a:stretch>
        </p:blipFill>
        <p:spPr bwMode="auto">
          <a:xfrm>
            <a:off x="4049713" y="3400425"/>
            <a:ext cx="4038600" cy="40243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35038" y="274638"/>
            <a:ext cx="8159750" cy="6889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FF0000"/>
                </a:solidFill>
                <a:latin typeface="Arial" pitchFamily="-1" charset="0"/>
                <a:ea typeface="Arial" pitchFamily="-1" charset="0"/>
                <a:cs typeface="Arial" pitchFamily="-1" charset="0"/>
              </a:rPr>
              <a:t>Currents</a:t>
            </a:r>
          </a:p>
        </p:txBody>
      </p:sp>
      <p:pic>
        <p:nvPicPr>
          <p:cNvPr id="31747" name="Picture 3"/>
          <p:cNvPicPr>
            <a:picLocks noChangeAspect="1" noChangeArrowheads="1"/>
          </p:cNvPicPr>
          <p:nvPr/>
        </p:nvPicPr>
        <p:blipFill>
          <a:blip r:embed="rId3"/>
          <a:srcRect/>
          <a:stretch>
            <a:fillRect/>
          </a:stretch>
        </p:blipFill>
        <p:spPr bwMode="auto">
          <a:xfrm>
            <a:off x="195263" y="1743075"/>
            <a:ext cx="5138737" cy="3971925"/>
          </a:xfrm>
          <a:prstGeom prst="rect">
            <a:avLst/>
          </a:prstGeom>
          <a:noFill/>
          <a:ln w="9525">
            <a:noFill/>
            <a:miter lim="800000"/>
            <a:headEnd/>
            <a:tailEnd/>
          </a:ln>
        </p:spPr>
      </p:pic>
      <p:sp>
        <p:nvSpPr>
          <p:cNvPr id="31748" name="Rectangle 4"/>
          <p:cNvSpPr>
            <a:spLocks noGrp="1" noChangeArrowheads="1"/>
          </p:cNvSpPr>
          <p:nvPr>
            <p:ph type="body" idx="1"/>
          </p:nvPr>
        </p:nvSpPr>
        <p:spPr>
          <a:xfrm>
            <a:off x="112713" y="5880100"/>
            <a:ext cx="5180012" cy="1092200"/>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ea typeface="ＭＳ Ｐゴシック" pitchFamily="-1" charset="-128"/>
                <a:cs typeface="ＭＳ Ｐゴシック" pitchFamily="-1" charset="-128"/>
              </a:rPr>
              <a:t>global circulation schematic &amp; west Mediterranean snapshot</a:t>
            </a:r>
          </a:p>
        </p:txBody>
      </p:sp>
      <p:pic>
        <p:nvPicPr>
          <p:cNvPr id="31749" name="Picture 5"/>
          <p:cNvPicPr>
            <a:picLocks noChangeAspect="1" noChangeArrowheads="1"/>
          </p:cNvPicPr>
          <p:nvPr/>
        </p:nvPicPr>
        <p:blipFill>
          <a:blip r:embed="rId4"/>
          <a:srcRect/>
          <a:stretch>
            <a:fillRect/>
          </a:stretch>
        </p:blipFill>
        <p:spPr bwMode="auto">
          <a:xfrm>
            <a:off x="5349875" y="1663700"/>
            <a:ext cx="4767263" cy="4749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10080625" cy="671513"/>
          </a:xfrm>
        </p:spPr>
        <p:txBody>
          <a:bodyPr/>
          <a:lstStyle/>
          <a:p>
            <a:pPr eaLnBrk="1"/>
            <a:r>
              <a:rPr lang="en-US" sz="3200" b="1" dirty="0" smtClean="0">
                <a:solidFill>
                  <a:srgbClr val="CC3300"/>
                </a:solidFill>
                <a:latin typeface="Arial" pitchFamily="-1" charset="0"/>
                <a:ea typeface="Arial" pitchFamily="-1" charset="0"/>
                <a:cs typeface="Arial" pitchFamily="-1" charset="0"/>
              </a:rPr>
              <a:t>Gulf </a:t>
            </a:r>
            <a:r>
              <a:rPr lang="en-US" sz="3200" b="1" dirty="0">
                <a:solidFill>
                  <a:srgbClr val="CC3300"/>
                </a:solidFill>
                <a:latin typeface="Arial" pitchFamily="-1" charset="0"/>
                <a:ea typeface="Arial" pitchFamily="-1" charset="0"/>
                <a:cs typeface="Arial" pitchFamily="-1" charset="0"/>
              </a:rPr>
              <a:t>Stream/ </a:t>
            </a:r>
            <a:r>
              <a:rPr lang="en-US" sz="3200" b="1" dirty="0" err="1" smtClean="0">
                <a:solidFill>
                  <a:srgbClr val="CC3300"/>
                </a:solidFill>
                <a:latin typeface="Arial" pitchFamily="-1" charset="0"/>
                <a:ea typeface="Arial" pitchFamily="-1" charset="0"/>
                <a:cs typeface="Arial" pitchFamily="-1" charset="0"/>
              </a:rPr>
              <a:t>Kuroshio</a:t>
            </a:r>
            <a:r>
              <a:rPr lang="en-US" sz="3200" b="1" dirty="0" smtClean="0">
                <a:solidFill>
                  <a:srgbClr val="CC3300"/>
                </a:solidFill>
                <a:latin typeface="Arial" pitchFamily="-1" charset="0"/>
                <a:ea typeface="Arial" pitchFamily="-1" charset="0"/>
                <a:cs typeface="Arial" pitchFamily="-1" charset="0"/>
              </a:rPr>
              <a:t>: western boundary currents </a:t>
            </a:r>
            <a:endParaRPr lang="en-US" sz="3200" b="1" dirty="0">
              <a:solidFill>
                <a:srgbClr val="CC3300"/>
              </a:solidFill>
              <a:latin typeface="Arial" pitchFamily="-1" charset="0"/>
              <a:ea typeface="Arial" pitchFamily="-1" charset="0"/>
              <a:cs typeface="Arial" pitchFamily="-1" charset="0"/>
            </a:endParaRPr>
          </a:p>
        </p:txBody>
      </p:sp>
      <p:sp>
        <p:nvSpPr>
          <p:cNvPr id="33795" name="Rectangle 3"/>
          <p:cNvSpPr>
            <a:spLocks noGrp="1" noChangeArrowheads="1"/>
          </p:cNvSpPr>
          <p:nvPr>
            <p:ph type="body" idx="1"/>
          </p:nvPr>
        </p:nvSpPr>
        <p:spPr>
          <a:xfrm>
            <a:off x="0" y="755650"/>
            <a:ext cx="10080625" cy="585787"/>
          </a:xfrm>
        </p:spPr>
        <p:txBody>
          <a:bodyPr/>
          <a:lstStyle/>
          <a:p>
            <a:pPr algn="ctr" eaLnBrk="1">
              <a:buNone/>
            </a:pPr>
            <a:r>
              <a:rPr lang="en-US" dirty="0" smtClean="0">
                <a:latin typeface="Arial" pitchFamily="-1" charset="0"/>
                <a:ea typeface="Arial" pitchFamily="-1" charset="0"/>
                <a:cs typeface="Arial" pitchFamily="-1" charset="0"/>
              </a:rPr>
              <a:t>(Strong western </a:t>
            </a:r>
            <a:r>
              <a:rPr lang="en-US" dirty="0" err="1">
                <a:latin typeface="Arial" pitchFamily="-1" charset="0"/>
                <a:ea typeface="Arial" pitchFamily="-1" charset="0"/>
                <a:cs typeface="Arial" pitchFamily="-1" charset="0"/>
              </a:rPr>
              <a:t>vs</a:t>
            </a:r>
            <a:r>
              <a:rPr lang="en-US" dirty="0" smtClean="0">
                <a:latin typeface="Arial" pitchFamily="-1" charset="0"/>
                <a:ea typeface="Arial" pitchFamily="-1" charset="0"/>
                <a:cs typeface="Arial" pitchFamily="-1" charset="0"/>
              </a:rPr>
              <a:t> weaker eastern </a:t>
            </a:r>
            <a:r>
              <a:rPr lang="en-US" dirty="0">
                <a:latin typeface="Arial" pitchFamily="-1" charset="0"/>
                <a:ea typeface="Arial" pitchFamily="-1" charset="0"/>
                <a:cs typeface="Arial" pitchFamily="-1" charset="0"/>
              </a:rPr>
              <a:t>boundary </a:t>
            </a:r>
            <a:r>
              <a:rPr lang="en-US" dirty="0" smtClean="0">
                <a:latin typeface="Arial" pitchFamily="-1" charset="0"/>
                <a:ea typeface="Arial" pitchFamily="-1" charset="0"/>
                <a:cs typeface="Arial" pitchFamily="-1" charset="0"/>
              </a:rPr>
              <a:t>currents)</a:t>
            </a:r>
            <a:endParaRPr lang="en-US" dirty="0">
              <a:latin typeface="Arial" pitchFamily="-1" charset="0"/>
              <a:ea typeface="Arial" pitchFamily="-1" charset="0"/>
              <a:cs typeface="Arial" pitchFamily="-1" charset="0"/>
            </a:endParaRPr>
          </a:p>
        </p:txBody>
      </p:sp>
      <p:pic>
        <p:nvPicPr>
          <p:cNvPr id="33796" name="Picture 4" descr="bfranklin"/>
          <p:cNvPicPr>
            <a:picLocks noChangeAspect="1" noChangeArrowheads="1"/>
          </p:cNvPicPr>
          <p:nvPr/>
        </p:nvPicPr>
        <p:blipFill>
          <a:blip r:embed="rId2"/>
          <a:srcRect/>
          <a:stretch>
            <a:fillRect/>
          </a:stretch>
        </p:blipFill>
        <p:spPr bwMode="auto">
          <a:xfrm>
            <a:off x="8401050" y="1595438"/>
            <a:ext cx="1133475" cy="1260475"/>
          </a:xfrm>
          <a:prstGeom prst="rect">
            <a:avLst/>
          </a:prstGeom>
          <a:noFill/>
          <a:ln w="9525">
            <a:noFill/>
            <a:miter lim="800000"/>
            <a:headEnd/>
            <a:tailEnd/>
          </a:ln>
        </p:spPr>
      </p:pic>
      <p:pic>
        <p:nvPicPr>
          <p:cNvPr id="33797" name="Picture 5" descr="franklin_cut_sm3.gif (29779 bytes)"/>
          <p:cNvPicPr>
            <a:picLocks noChangeAspect="1" noChangeArrowheads="1"/>
          </p:cNvPicPr>
          <p:nvPr/>
        </p:nvPicPr>
        <p:blipFill>
          <a:blip r:embed="rId3"/>
          <a:srcRect/>
          <a:stretch>
            <a:fillRect/>
          </a:stretch>
        </p:blipFill>
        <p:spPr bwMode="auto">
          <a:xfrm>
            <a:off x="6719888" y="4367213"/>
            <a:ext cx="2898775" cy="2320925"/>
          </a:xfrm>
          <a:prstGeom prst="rect">
            <a:avLst/>
          </a:prstGeom>
          <a:noFill/>
          <a:ln w="9525">
            <a:noFill/>
            <a:miter lim="800000"/>
            <a:headEnd/>
            <a:tailEnd/>
          </a:ln>
        </p:spPr>
      </p:pic>
      <p:sp>
        <p:nvSpPr>
          <p:cNvPr id="33798" name="Text Box 6"/>
          <p:cNvSpPr txBox="1">
            <a:spLocks noChangeArrowheads="1"/>
          </p:cNvSpPr>
          <p:nvPr/>
        </p:nvSpPr>
        <p:spPr bwMode="auto">
          <a:xfrm>
            <a:off x="6635750" y="2855913"/>
            <a:ext cx="3214688" cy="12922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1753-1774, deputy </a:t>
            </a:r>
          </a:p>
          <a:p>
            <a:pPr defTabSz="1008063" eaLnBrk="1" hangingPunct="1"/>
            <a:r>
              <a:rPr lang="en-US" sz="2600">
                <a:solidFill>
                  <a:schemeClr val="tx1"/>
                </a:solidFill>
                <a:latin typeface="Arial" pitchFamily="-1" charset="0"/>
              </a:rPr>
              <a:t>postmaster general, </a:t>
            </a:r>
          </a:p>
          <a:p>
            <a:pPr defTabSz="1008063" eaLnBrk="1" hangingPunct="1"/>
            <a:r>
              <a:rPr lang="en-US" sz="2600">
                <a:solidFill>
                  <a:schemeClr val="tx1"/>
                </a:solidFill>
                <a:latin typeface="Arial" pitchFamily="-1" charset="0"/>
              </a:rPr>
              <a:t>North America</a:t>
            </a:r>
            <a:r>
              <a:rPr lang="en-US" sz="2000">
                <a:solidFill>
                  <a:schemeClr val="tx1"/>
                </a:solidFill>
                <a:latin typeface="Arial" pitchFamily="-1" charset="0"/>
              </a:rPr>
              <a:t> </a:t>
            </a:r>
          </a:p>
        </p:txBody>
      </p:sp>
      <p:sp>
        <p:nvSpPr>
          <p:cNvPr id="33799" name="Text Box 7"/>
          <p:cNvSpPr txBox="1">
            <a:spLocks noChangeArrowheads="1"/>
          </p:cNvSpPr>
          <p:nvPr/>
        </p:nvSpPr>
        <p:spPr bwMode="auto">
          <a:xfrm>
            <a:off x="6253163" y="6653213"/>
            <a:ext cx="3767137" cy="895350"/>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His cousin’s map of a</a:t>
            </a:r>
          </a:p>
          <a:p>
            <a:pPr defTabSz="1008063" eaLnBrk="1" hangingPunct="1"/>
            <a:r>
              <a:rPr lang="en-US" sz="2600">
                <a:solidFill>
                  <a:schemeClr val="tx1"/>
                </a:solidFill>
                <a:latin typeface="Arial" pitchFamily="-1" charset="0"/>
              </a:rPr>
              <a:t>feature known for 250 yr</a:t>
            </a:r>
          </a:p>
        </p:txBody>
      </p:sp>
      <p:pic>
        <p:nvPicPr>
          <p:cNvPr id="33800" name="Picture 8" descr="gsmap"/>
          <p:cNvPicPr>
            <a:picLocks noChangeAspect="1" noChangeArrowheads="1"/>
          </p:cNvPicPr>
          <p:nvPr/>
        </p:nvPicPr>
        <p:blipFill>
          <a:blip r:embed="rId4"/>
          <a:srcRect/>
          <a:stretch>
            <a:fillRect/>
          </a:stretch>
        </p:blipFill>
        <p:spPr bwMode="auto">
          <a:xfrm>
            <a:off x="104775" y="1511300"/>
            <a:ext cx="3675063" cy="2732088"/>
          </a:xfrm>
          <a:prstGeom prst="rect">
            <a:avLst/>
          </a:prstGeom>
          <a:noFill/>
          <a:ln w="9525">
            <a:noFill/>
            <a:miter lim="800000"/>
            <a:headEnd/>
            <a:tailEnd/>
          </a:ln>
        </p:spPr>
      </p:pic>
      <p:pic>
        <p:nvPicPr>
          <p:cNvPr id="33801" name="Picture 9" descr="68_gulf1"/>
          <p:cNvPicPr>
            <a:picLocks noChangeAspect="1" noChangeArrowheads="1"/>
          </p:cNvPicPr>
          <p:nvPr/>
        </p:nvPicPr>
        <p:blipFill>
          <a:blip r:embed="rId5"/>
          <a:srcRect/>
          <a:stretch>
            <a:fillRect/>
          </a:stretch>
        </p:blipFill>
        <p:spPr bwMode="auto">
          <a:xfrm>
            <a:off x="84138" y="4367213"/>
            <a:ext cx="3192462" cy="3089275"/>
          </a:xfrm>
          <a:prstGeom prst="rect">
            <a:avLst/>
          </a:prstGeom>
          <a:noFill/>
          <a:ln w="9525">
            <a:noFill/>
            <a:miter lim="800000"/>
            <a:headEnd/>
            <a:tailEnd/>
          </a:ln>
        </p:spPr>
      </p:pic>
      <p:sp>
        <p:nvSpPr>
          <p:cNvPr id="33802" name="Text Box 10"/>
          <p:cNvSpPr txBox="1">
            <a:spLocks noChangeArrowheads="1"/>
          </p:cNvSpPr>
          <p:nvPr/>
        </p:nvSpPr>
        <p:spPr bwMode="auto">
          <a:xfrm>
            <a:off x="4032250" y="1511300"/>
            <a:ext cx="2143125" cy="7715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200">
                <a:solidFill>
                  <a:srgbClr val="FF0000"/>
                </a:solidFill>
                <a:latin typeface="Arial" pitchFamily="-1" charset="0"/>
              </a:rPr>
              <a:t>Note east-west </a:t>
            </a:r>
          </a:p>
          <a:p>
            <a:pPr defTabSz="1008063" eaLnBrk="1" hangingPunct="1"/>
            <a:r>
              <a:rPr lang="en-US" sz="2200">
                <a:solidFill>
                  <a:srgbClr val="FF0000"/>
                </a:solidFill>
                <a:latin typeface="Arial" pitchFamily="-1" charset="0"/>
              </a:rPr>
              <a:t>Asymmetry!</a:t>
            </a:r>
          </a:p>
        </p:txBody>
      </p:sp>
      <p:sp>
        <p:nvSpPr>
          <p:cNvPr id="33803" name="Line 11"/>
          <p:cNvSpPr>
            <a:spLocks noChangeShapeType="1"/>
          </p:cNvSpPr>
          <p:nvPr/>
        </p:nvSpPr>
        <p:spPr bwMode="auto">
          <a:xfrm flipH="1">
            <a:off x="3108325" y="2268538"/>
            <a:ext cx="1847850" cy="67151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33804" name="Line 12"/>
          <p:cNvSpPr>
            <a:spLocks noChangeShapeType="1"/>
          </p:cNvSpPr>
          <p:nvPr/>
        </p:nvSpPr>
        <p:spPr bwMode="auto">
          <a:xfrm flipH="1">
            <a:off x="1428750" y="2268538"/>
            <a:ext cx="3443288" cy="33496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33805" name="Rectangle 13"/>
          <p:cNvSpPr>
            <a:spLocks noChangeArrowheads="1"/>
          </p:cNvSpPr>
          <p:nvPr/>
        </p:nvSpPr>
        <p:spPr bwMode="auto">
          <a:xfrm>
            <a:off x="3695700" y="5159375"/>
            <a:ext cx="2857500" cy="1108075"/>
          </a:xfrm>
          <a:prstGeom prst="rect">
            <a:avLst/>
          </a:prstGeom>
          <a:noFill/>
          <a:ln w="9525">
            <a:noFill/>
            <a:miter lim="800000"/>
            <a:headEnd/>
            <a:tailEnd/>
          </a:ln>
        </p:spPr>
        <p:txBody>
          <a:bodyPr lIns="100794" tIns="50397" rIns="100794" bIns="50397" anchor="ctr">
            <a:prstTxWarp prst="textNoShape">
              <a:avLst/>
            </a:prstTxWarp>
            <a:spAutoFit/>
          </a:bodyPr>
          <a:lstStyle/>
          <a:p>
            <a:pPr algn="ctr" defTabSz="1008063" eaLnBrk="1" hangingPunct="1"/>
            <a:r>
              <a:rPr lang="en-US" sz="2200">
                <a:solidFill>
                  <a:schemeClr val="accent2"/>
                </a:solidFill>
                <a:latin typeface="Arial" pitchFamily="-1" charset="0"/>
              </a:rPr>
              <a:t>Cold California Current: 2M m^3/sec; 0.1m/s</a:t>
            </a:r>
          </a:p>
        </p:txBody>
      </p:sp>
      <p:pic>
        <p:nvPicPr>
          <p:cNvPr id="33806" name="Picture 14" descr="calif_sst"/>
          <p:cNvPicPr>
            <a:picLocks noChangeAspect="1" noChangeArrowheads="1"/>
          </p:cNvPicPr>
          <p:nvPr/>
        </p:nvPicPr>
        <p:blipFill>
          <a:blip r:embed="rId6"/>
          <a:srcRect/>
          <a:stretch>
            <a:fillRect/>
          </a:stretch>
        </p:blipFill>
        <p:spPr bwMode="auto">
          <a:xfrm>
            <a:off x="4325938" y="2687638"/>
            <a:ext cx="1890712" cy="2414587"/>
          </a:xfrm>
          <a:prstGeom prst="rect">
            <a:avLst/>
          </a:prstGeom>
          <a:noFill/>
          <a:ln w="9525">
            <a:noFill/>
            <a:miter lim="800000"/>
            <a:headEnd/>
            <a:tailEnd/>
          </a:ln>
        </p:spPr>
      </p:pic>
      <p:sp>
        <p:nvSpPr>
          <p:cNvPr id="33807" name="Rectangle 15"/>
          <p:cNvSpPr>
            <a:spLocks noChangeArrowheads="1"/>
          </p:cNvSpPr>
          <p:nvPr/>
        </p:nvSpPr>
        <p:spPr bwMode="auto">
          <a:xfrm>
            <a:off x="3529013" y="6499225"/>
            <a:ext cx="2687637" cy="1109663"/>
          </a:xfrm>
          <a:prstGeom prst="rect">
            <a:avLst/>
          </a:prstGeom>
          <a:noFill/>
          <a:ln w="9525">
            <a:noFill/>
            <a:miter lim="800000"/>
            <a:headEnd/>
            <a:tailEnd/>
          </a:ln>
        </p:spPr>
        <p:txBody>
          <a:bodyPr lIns="100794" tIns="50397" rIns="100794" bIns="50397" anchor="ctr">
            <a:prstTxWarp prst="textNoShape">
              <a:avLst/>
            </a:prstTxWarp>
            <a:spAutoFit/>
          </a:bodyPr>
          <a:lstStyle/>
          <a:p>
            <a:pPr algn="ctr" defTabSz="1008063" eaLnBrk="1" hangingPunct="1"/>
            <a:r>
              <a:rPr lang="en-US" sz="2200">
                <a:solidFill>
                  <a:schemeClr val="accent2"/>
                </a:solidFill>
                <a:latin typeface="Arial" pitchFamily="-1" charset="0"/>
              </a:rPr>
              <a:t>Warm  Gulf Stream: 150 M m^3 /sec, 1-2m/s</a:t>
            </a:r>
          </a:p>
        </p:txBody>
      </p:sp>
      <p:sp>
        <p:nvSpPr>
          <p:cNvPr id="33808" name="Line 16"/>
          <p:cNvSpPr>
            <a:spLocks noChangeShapeType="1"/>
          </p:cNvSpPr>
          <p:nvPr/>
        </p:nvSpPr>
        <p:spPr bwMode="auto">
          <a:xfrm flipH="1" flipV="1">
            <a:off x="1428750" y="5627688"/>
            <a:ext cx="2351088" cy="151130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33809" name="Line 17"/>
          <p:cNvSpPr>
            <a:spLocks noChangeShapeType="1"/>
          </p:cNvSpPr>
          <p:nvPr/>
        </p:nvSpPr>
        <p:spPr bwMode="auto">
          <a:xfrm flipV="1">
            <a:off x="4787900" y="4451350"/>
            <a:ext cx="839788" cy="75565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7788"/>
            <a:ext cx="10080625" cy="504826"/>
          </a:xfrm>
        </p:spPr>
        <p:txBody>
          <a:bodyPr/>
          <a:lstStyle/>
          <a:p>
            <a:pPr eaLnBrk="1"/>
            <a:r>
              <a:rPr lang="en-US" sz="2800" b="1">
                <a:solidFill>
                  <a:srgbClr val="CC3300"/>
                </a:solidFill>
                <a:latin typeface="Arial" pitchFamily="-1" charset="0"/>
                <a:ea typeface="Arial" pitchFamily="-1" charset="0"/>
                <a:cs typeface="Arial" pitchFamily="-1" charset="0"/>
              </a:rPr>
              <a:t>Western boundary currents: rings, enhanced eddies</a:t>
            </a:r>
          </a:p>
        </p:txBody>
      </p:sp>
      <p:pic>
        <p:nvPicPr>
          <p:cNvPr id="34819" name="Picture 3" descr="昇り鯛とトキアジ">
            <a:hlinkClick r:id="rId3"/>
          </p:cNvPr>
          <p:cNvPicPr>
            <a:picLocks noChangeAspect="1" noChangeArrowheads="1"/>
          </p:cNvPicPr>
          <p:nvPr/>
        </p:nvPicPr>
        <p:blipFill>
          <a:blip r:embed="rId4"/>
          <a:srcRect/>
          <a:stretch>
            <a:fillRect/>
          </a:stretch>
        </p:blipFill>
        <p:spPr bwMode="auto">
          <a:xfrm>
            <a:off x="5891213" y="5207000"/>
            <a:ext cx="1784350" cy="2268538"/>
          </a:xfrm>
          <a:prstGeom prst="rect">
            <a:avLst/>
          </a:prstGeom>
          <a:noFill/>
          <a:ln w="9525">
            <a:noFill/>
            <a:miter lim="800000"/>
            <a:headEnd/>
            <a:tailEnd/>
          </a:ln>
        </p:spPr>
      </p:pic>
      <p:pic>
        <p:nvPicPr>
          <p:cNvPr id="34820" name="Picture 4" descr="kuroshio"/>
          <p:cNvPicPr>
            <a:picLocks noChangeAspect="1" noChangeArrowheads="1"/>
          </p:cNvPicPr>
          <p:nvPr/>
        </p:nvPicPr>
        <p:blipFill>
          <a:blip r:embed="rId5"/>
          <a:srcRect/>
          <a:stretch>
            <a:fillRect/>
          </a:stretch>
        </p:blipFill>
        <p:spPr bwMode="auto">
          <a:xfrm>
            <a:off x="7759700" y="4819650"/>
            <a:ext cx="2236788" cy="2655888"/>
          </a:xfrm>
          <a:prstGeom prst="rect">
            <a:avLst/>
          </a:prstGeom>
          <a:noFill/>
          <a:ln w="9525">
            <a:noFill/>
            <a:miter lim="800000"/>
            <a:headEnd/>
            <a:tailEnd/>
          </a:ln>
        </p:spPr>
      </p:pic>
      <p:pic>
        <p:nvPicPr>
          <p:cNvPr id="34821" name="Picture 5" descr="Kuroshio"/>
          <p:cNvPicPr>
            <a:picLocks noChangeAspect="1" noChangeArrowheads="1"/>
          </p:cNvPicPr>
          <p:nvPr/>
        </p:nvPicPr>
        <p:blipFill>
          <a:blip r:embed="rId6"/>
          <a:srcRect/>
          <a:stretch>
            <a:fillRect/>
          </a:stretch>
        </p:blipFill>
        <p:spPr bwMode="auto">
          <a:xfrm>
            <a:off x="2803525" y="5438775"/>
            <a:ext cx="2971800" cy="2205038"/>
          </a:xfrm>
          <a:prstGeom prst="rect">
            <a:avLst/>
          </a:prstGeom>
          <a:noFill/>
          <a:ln w="9525">
            <a:noFill/>
            <a:miter lim="800000"/>
            <a:headEnd/>
            <a:tailEnd/>
          </a:ln>
        </p:spPr>
      </p:pic>
      <p:sp>
        <p:nvSpPr>
          <p:cNvPr id="34822" name="Text Box 6"/>
          <p:cNvSpPr txBox="1">
            <a:spLocks noChangeArrowheads="1"/>
          </p:cNvSpPr>
          <p:nvPr/>
        </p:nvSpPr>
        <p:spPr bwMode="auto">
          <a:xfrm>
            <a:off x="2352675" y="5029200"/>
            <a:ext cx="3695700" cy="498475"/>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Kuroshio, west Pacific</a:t>
            </a:r>
          </a:p>
        </p:txBody>
      </p:sp>
      <p:pic>
        <p:nvPicPr>
          <p:cNvPr id="34823" name="Picture 7" descr="Fig1_Agul_bath_mes"/>
          <p:cNvPicPr>
            <a:picLocks noChangeAspect="1" noChangeArrowheads="1"/>
          </p:cNvPicPr>
          <p:nvPr/>
        </p:nvPicPr>
        <p:blipFill>
          <a:blip r:embed="rId7"/>
          <a:srcRect/>
          <a:stretch>
            <a:fillRect/>
          </a:stretch>
        </p:blipFill>
        <p:spPr bwMode="auto">
          <a:xfrm>
            <a:off x="7192963" y="587375"/>
            <a:ext cx="2714625" cy="3948113"/>
          </a:xfrm>
          <a:prstGeom prst="rect">
            <a:avLst/>
          </a:prstGeom>
          <a:noFill/>
          <a:ln w="9525">
            <a:noFill/>
            <a:miter lim="800000"/>
            <a:headEnd/>
            <a:tailEnd/>
          </a:ln>
        </p:spPr>
      </p:pic>
      <p:sp>
        <p:nvSpPr>
          <p:cNvPr id="34824" name="Text Box 8"/>
          <p:cNvSpPr txBox="1">
            <a:spLocks noChangeArrowheads="1"/>
          </p:cNvSpPr>
          <p:nvPr/>
        </p:nvSpPr>
        <p:spPr bwMode="auto">
          <a:xfrm>
            <a:off x="7353300" y="4367213"/>
            <a:ext cx="2559050" cy="5048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Agulhas current</a:t>
            </a:r>
          </a:p>
        </p:txBody>
      </p:sp>
      <p:pic>
        <p:nvPicPr>
          <p:cNvPr id="34825" name="Picture 9" descr=" Satellite image showing the surface temperature of the East Australian current (red is warmer)"/>
          <p:cNvPicPr>
            <a:picLocks noChangeAspect="1" noChangeArrowheads="1"/>
          </p:cNvPicPr>
          <p:nvPr/>
        </p:nvPicPr>
        <p:blipFill>
          <a:blip r:embed="rId8"/>
          <a:srcRect/>
          <a:stretch>
            <a:fillRect/>
          </a:stretch>
        </p:blipFill>
        <p:spPr bwMode="auto">
          <a:xfrm>
            <a:off x="84138" y="5197475"/>
            <a:ext cx="2027237" cy="2025650"/>
          </a:xfrm>
          <a:prstGeom prst="rect">
            <a:avLst/>
          </a:prstGeom>
          <a:noFill/>
          <a:ln w="9525">
            <a:noFill/>
            <a:miter lim="800000"/>
            <a:headEnd/>
            <a:tailEnd/>
          </a:ln>
        </p:spPr>
      </p:pic>
      <p:sp>
        <p:nvSpPr>
          <p:cNvPr id="34826" name="Text Box 10"/>
          <p:cNvSpPr txBox="1">
            <a:spLocks noChangeArrowheads="1"/>
          </p:cNvSpPr>
          <p:nvPr/>
        </p:nvSpPr>
        <p:spPr bwMode="auto">
          <a:xfrm>
            <a:off x="84138" y="7138988"/>
            <a:ext cx="1931987" cy="438150"/>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sz="2200">
                <a:solidFill>
                  <a:schemeClr val="tx1"/>
                </a:solidFill>
                <a:latin typeface="Arial" pitchFamily="-1" charset="0"/>
              </a:rPr>
              <a:t>East Australia</a:t>
            </a:r>
          </a:p>
        </p:txBody>
      </p:sp>
      <p:sp>
        <p:nvSpPr>
          <p:cNvPr id="34827" name="Text Box 11"/>
          <p:cNvSpPr txBox="1">
            <a:spLocks noChangeArrowheads="1"/>
          </p:cNvSpPr>
          <p:nvPr/>
        </p:nvSpPr>
        <p:spPr bwMode="auto">
          <a:xfrm>
            <a:off x="0" y="420688"/>
            <a:ext cx="7308850" cy="436562"/>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sz="2200">
                <a:solidFill>
                  <a:schemeClr val="tx1"/>
                </a:solidFill>
                <a:latin typeface="Arial" pitchFamily="-1" charset="0"/>
              </a:rPr>
              <a:t>Gulf, Kuroshio, Agulhas, Somali, Brazil, East Australia,…</a:t>
            </a:r>
          </a:p>
        </p:txBody>
      </p:sp>
      <p:pic>
        <p:nvPicPr>
          <p:cNvPr id="34828" name="Picture 12">
            <a:hlinkClick r:id="" action="ppaction://media"/>
          </p:cNvPr>
          <p:cNvPicPr/>
          <p:nvPr>
            <p:ph idx="1"/>
            <a:videoFile r:link="rId1"/>
          </p:nvPr>
        </p:nvPicPr>
        <p:blipFill>
          <a:blip r:embed="rId9"/>
          <a:srcRect/>
          <a:stretch>
            <a:fillRect/>
          </a:stretch>
        </p:blipFill>
        <p:spPr>
          <a:xfrm>
            <a:off x="84138" y="923925"/>
            <a:ext cx="5880100" cy="4200525"/>
          </a:xfrm>
        </p:spPr>
      </p:pic>
    </p:spTree>
  </p:cSld>
  <p:clrMapOvr>
    <a:masterClrMapping/>
  </p:clrMapOvr>
  <p:transition/>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34828"/>
                </p:tgtEl>
              </p:cMediaNode>
            </p:video>
            <p:seq concurrent="1" nextAc="seek">
              <p:cTn id="3" restart="whenNotActive" fill="hold" evtFilter="cancelBubble" nodeType="interactiveSeq">
                <p:stCondLst>
                  <p:cond evt="onClick" delay="0">
                    <p:tgtEl>
                      <p:spTgt spid="3482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4828"/>
                                        </p:tgtEl>
                                      </p:cBhvr>
                                    </p:cmd>
                                  </p:childTnLst>
                                </p:cTn>
                              </p:par>
                            </p:childTnLst>
                          </p:cTn>
                        </p:par>
                      </p:childTnLst>
                    </p:cTn>
                  </p:par>
                </p:childTnLst>
              </p:cTn>
              <p:nextCondLst>
                <p:cond evt="onClick" delay="0">
                  <p:tgtEl>
                    <p:spTgt spid="34828"/>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06512" y="122237"/>
            <a:ext cx="4284662" cy="620713"/>
          </a:xfrm>
        </p:spPr>
        <p:txBody>
          <a:bodyPr/>
          <a:lstStyle/>
          <a:p>
            <a:pPr eaLnBrk="1"/>
            <a:r>
              <a:rPr lang="en-US" sz="3600" b="1" dirty="0" smtClean="0">
                <a:solidFill>
                  <a:srgbClr val="CC3300"/>
                </a:solidFill>
                <a:latin typeface="Arial" pitchFamily="-1" charset="0"/>
                <a:ea typeface="Arial" pitchFamily="-1" charset="0"/>
                <a:cs typeface="Arial" pitchFamily="-1" charset="0"/>
              </a:rPr>
              <a:t>Ocean Eddies</a:t>
            </a:r>
            <a:endParaRPr lang="en-US" sz="3600" b="1" dirty="0">
              <a:solidFill>
                <a:srgbClr val="CC3300"/>
              </a:solidFill>
              <a:latin typeface="Arial" pitchFamily="-1" charset="0"/>
              <a:ea typeface="Arial" pitchFamily="-1" charset="0"/>
              <a:cs typeface="Arial" pitchFamily="-1" charset="0"/>
            </a:endParaRPr>
          </a:p>
        </p:txBody>
      </p:sp>
      <p:sp>
        <p:nvSpPr>
          <p:cNvPr id="35843" name="Rectangle 3"/>
          <p:cNvSpPr>
            <a:spLocks noGrp="1" noChangeArrowheads="1"/>
          </p:cNvSpPr>
          <p:nvPr>
            <p:ph type="body" idx="1"/>
          </p:nvPr>
        </p:nvSpPr>
        <p:spPr>
          <a:xfrm>
            <a:off x="211137" y="892175"/>
            <a:ext cx="6048375" cy="3116262"/>
          </a:xfrm>
        </p:spPr>
        <p:txBody>
          <a:bodyPr/>
          <a:lstStyle/>
          <a:p>
            <a:pPr eaLnBrk="1"/>
            <a:r>
              <a:rPr lang="en-US" sz="2400" dirty="0">
                <a:latin typeface="Arial" pitchFamily="-1" charset="0"/>
                <a:ea typeface="Arial" pitchFamily="-1" charset="0"/>
                <a:cs typeface="Arial" pitchFamily="-1" charset="0"/>
              </a:rPr>
              <a:t>1970s: nothing is steady in ocean</a:t>
            </a:r>
          </a:p>
          <a:p>
            <a:pPr eaLnBrk="1"/>
            <a:r>
              <a:rPr lang="en-US" sz="2400" dirty="0">
                <a:latin typeface="Arial" pitchFamily="-1" charset="0"/>
                <a:ea typeface="Arial" pitchFamily="-1" charset="0"/>
                <a:cs typeface="Arial" pitchFamily="-1" charset="0"/>
              </a:rPr>
              <a:t>There is turbulence in the ocean on all scales from mm to </a:t>
            </a:r>
            <a:r>
              <a:rPr lang="en-US" sz="2400" dirty="0" smtClean="0">
                <a:latin typeface="Arial" pitchFamily="-1" charset="0"/>
                <a:ea typeface="Arial" pitchFamily="-1" charset="0"/>
                <a:cs typeface="Arial" pitchFamily="-1" charset="0"/>
              </a:rPr>
              <a:t>100s km</a:t>
            </a:r>
            <a:r>
              <a:rPr lang="en-US" sz="2400" dirty="0">
                <a:latin typeface="Arial" pitchFamily="-1" charset="0"/>
                <a:ea typeface="Arial" pitchFamily="-1" charset="0"/>
                <a:cs typeface="Arial" pitchFamily="-1" charset="0"/>
              </a:rPr>
              <a:t>.  The large turbulent features are “eddies”</a:t>
            </a:r>
          </a:p>
          <a:p>
            <a:pPr eaLnBrk="1"/>
            <a:r>
              <a:rPr lang="en-US" sz="2400" dirty="0">
                <a:latin typeface="Arial" pitchFamily="-1" charset="0"/>
                <a:ea typeface="Arial" pitchFamily="-1" charset="0"/>
                <a:cs typeface="Arial" pitchFamily="-1" charset="0"/>
              </a:rPr>
              <a:t>Similar to weather systems,  but X10 smaller; move/ change much slower (weeks &amp; months instead of days</a:t>
            </a:r>
            <a:r>
              <a:rPr lang="en-US" sz="2400" dirty="0" smtClean="0">
                <a:latin typeface="Arial" pitchFamily="-1" charset="0"/>
                <a:ea typeface="Arial" pitchFamily="-1" charset="0"/>
                <a:cs typeface="Arial" pitchFamily="-1" charset="0"/>
              </a:rPr>
              <a:t>)</a:t>
            </a:r>
            <a:endParaRPr lang="en-US" sz="2400" dirty="0">
              <a:latin typeface="Arial" pitchFamily="-1" charset="0"/>
              <a:ea typeface="Arial" pitchFamily="-1" charset="0"/>
              <a:cs typeface="Arial" pitchFamily="-1" charset="0"/>
            </a:endParaRPr>
          </a:p>
        </p:txBody>
      </p:sp>
      <p:pic>
        <p:nvPicPr>
          <p:cNvPr id="35844" name="Picture 4" descr="currents"/>
          <p:cNvPicPr>
            <a:picLocks noChangeAspect="1" noChangeArrowheads="1"/>
          </p:cNvPicPr>
          <p:nvPr/>
        </p:nvPicPr>
        <p:blipFill>
          <a:blip r:embed="rId2"/>
          <a:srcRect/>
          <a:stretch>
            <a:fillRect/>
          </a:stretch>
        </p:blipFill>
        <p:spPr bwMode="auto">
          <a:xfrm>
            <a:off x="3108325" y="4367213"/>
            <a:ext cx="3952875" cy="2197100"/>
          </a:xfrm>
          <a:prstGeom prst="rect">
            <a:avLst/>
          </a:prstGeom>
          <a:noFill/>
          <a:ln w="9525">
            <a:noFill/>
            <a:miter lim="800000"/>
            <a:headEnd/>
            <a:tailEnd/>
          </a:ln>
        </p:spPr>
      </p:pic>
      <p:sp>
        <p:nvSpPr>
          <p:cNvPr id="35845" name="Line 5"/>
          <p:cNvSpPr>
            <a:spLocks noChangeShapeType="1"/>
          </p:cNvSpPr>
          <p:nvPr/>
        </p:nvSpPr>
        <p:spPr bwMode="auto">
          <a:xfrm>
            <a:off x="3611563" y="4283075"/>
            <a:ext cx="2857500" cy="2352675"/>
          </a:xfrm>
          <a:prstGeom prst="line">
            <a:avLst/>
          </a:prstGeom>
          <a:noFill/>
          <a:ln w="76200">
            <a:solidFill>
              <a:srgbClr val="FF0000"/>
            </a:solidFill>
            <a:round/>
            <a:headEnd/>
            <a:tailEnd/>
          </a:ln>
        </p:spPr>
        <p:txBody>
          <a:bodyPr>
            <a:prstTxWarp prst="textNoShape">
              <a:avLst/>
            </a:prstTxWarp>
          </a:bodyPr>
          <a:lstStyle/>
          <a:p>
            <a:endParaRPr lang="en-US"/>
          </a:p>
        </p:txBody>
      </p:sp>
      <p:sp>
        <p:nvSpPr>
          <p:cNvPr id="35846" name="Line 6"/>
          <p:cNvSpPr>
            <a:spLocks noChangeShapeType="1"/>
          </p:cNvSpPr>
          <p:nvPr/>
        </p:nvSpPr>
        <p:spPr bwMode="auto">
          <a:xfrm flipV="1">
            <a:off x="2855913" y="4367213"/>
            <a:ext cx="3613150" cy="2520950"/>
          </a:xfrm>
          <a:prstGeom prst="line">
            <a:avLst/>
          </a:prstGeom>
          <a:noFill/>
          <a:ln w="76200">
            <a:solidFill>
              <a:srgbClr val="FF0000"/>
            </a:solidFill>
            <a:round/>
            <a:headEnd/>
            <a:tailEnd/>
          </a:ln>
        </p:spPr>
        <p:txBody>
          <a:bodyPr>
            <a:prstTxWarp prst="textNoShape">
              <a:avLst/>
            </a:prstTxWarp>
          </a:bodyPr>
          <a:lstStyle/>
          <a:p>
            <a:endParaRPr lang="en-US"/>
          </a:p>
        </p:txBody>
      </p:sp>
      <p:pic>
        <p:nvPicPr>
          <p:cNvPr id="35847" name="Picture 7" descr="seawifs-22xi97-eaustcurr"/>
          <p:cNvPicPr>
            <a:picLocks noChangeAspect="1" noChangeArrowheads="1"/>
          </p:cNvPicPr>
          <p:nvPr/>
        </p:nvPicPr>
        <p:blipFill>
          <a:blip r:embed="rId3"/>
          <a:srcRect/>
          <a:stretch>
            <a:fillRect/>
          </a:stretch>
        </p:blipFill>
        <p:spPr bwMode="auto">
          <a:xfrm>
            <a:off x="252413" y="4217988"/>
            <a:ext cx="3192462" cy="2670175"/>
          </a:xfrm>
          <a:prstGeom prst="rect">
            <a:avLst/>
          </a:prstGeom>
          <a:noFill/>
          <a:ln w="9525">
            <a:noFill/>
            <a:miter lim="800000"/>
            <a:headEnd/>
            <a:tailEnd/>
          </a:ln>
        </p:spPr>
      </p:pic>
      <p:sp>
        <p:nvSpPr>
          <p:cNvPr id="35848" name="Rectangle 8"/>
          <p:cNvSpPr>
            <a:spLocks noChangeArrowheads="1"/>
          </p:cNvSpPr>
          <p:nvPr/>
        </p:nvSpPr>
        <p:spPr bwMode="auto">
          <a:xfrm>
            <a:off x="0" y="6804025"/>
            <a:ext cx="4292600" cy="773113"/>
          </a:xfrm>
          <a:prstGeom prst="rect">
            <a:avLst/>
          </a:prstGeom>
          <a:noFill/>
          <a:ln w="9525">
            <a:noFill/>
            <a:miter lim="800000"/>
            <a:headEnd/>
            <a:tailEnd/>
          </a:ln>
        </p:spPr>
        <p:txBody>
          <a:bodyPr lIns="100794" tIns="50397" rIns="100794" bIns="50397" anchor="ctr">
            <a:prstTxWarp prst="textNoShape">
              <a:avLst/>
            </a:prstTxWarp>
            <a:spAutoFit/>
          </a:bodyPr>
          <a:lstStyle/>
          <a:p>
            <a:pPr defTabSz="1008063" eaLnBrk="1" hangingPunct="1"/>
            <a:r>
              <a:rPr lang="en-US" sz="1300">
                <a:solidFill>
                  <a:schemeClr val="tx1"/>
                </a:solidFill>
                <a:latin typeface="Arial" pitchFamily="-1" charset="0"/>
                <a:ea typeface="Times New Roman" pitchFamily="-1" charset="0"/>
                <a:cs typeface="Times New Roman" pitchFamily="-1" charset="0"/>
              </a:rPr>
              <a:t> </a:t>
            </a:r>
            <a:r>
              <a:rPr lang="en-US" sz="2200">
                <a:solidFill>
                  <a:schemeClr val="tx1"/>
                </a:solidFill>
                <a:latin typeface="Arial" pitchFamily="-1" charset="0"/>
                <a:ea typeface="Times New Roman" pitchFamily="-1" charset="0"/>
                <a:cs typeface="Times New Roman" pitchFamily="-1" charset="0"/>
              </a:rPr>
              <a:t>Chlorophyll-a from ocean color, </a:t>
            </a:r>
          </a:p>
          <a:p>
            <a:pPr defTabSz="1008063"/>
            <a:r>
              <a:rPr lang="en-US" sz="2200">
                <a:solidFill>
                  <a:schemeClr val="tx1"/>
                </a:solidFill>
                <a:latin typeface="Arial" pitchFamily="-1" charset="0"/>
                <a:ea typeface="Times New Roman" pitchFamily="-1" charset="0"/>
                <a:cs typeface="Times New Roman" pitchFamily="-1" charset="0"/>
              </a:rPr>
              <a:t>SeaWIFS, East Australia Current</a:t>
            </a:r>
            <a:endParaRPr lang="en-US" sz="2200">
              <a:solidFill>
                <a:schemeClr val="tx1"/>
              </a:solidFill>
              <a:latin typeface="Arial" pitchFamily="-1" charset="0"/>
            </a:endParaRPr>
          </a:p>
        </p:txBody>
      </p:sp>
      <p:pic>
        <p:nvPicPr>
          <p:cNvPr id="35849" name="Picture 9" descr="image001"/>
          <p:cNvPicPr>
            <a:picLocks noChangeAspect="1" noChangeArrowheads="1"/>
          </p:cNvPicPr>
          <p:nvPr/>
        </p:nvPicPr>
        <p:blipFill>
          <a:blip r:embed="rId4"/>
          <a:srcRect/>
          <a:stretch>
            <a:fillRect/>
          </a:stretch>
        </p:blipFill>
        <p:spPr bwMode="auto">
          <a:xfrm>
            <a:off x="6553200" y="0"/>
            <a:ext cx="3506788" cy="6961188"/>
          </a:xfrm>
          <a:prstGeom prst="rect">
            <a:avLst/>
          </a:prstGeom>
          <a:noFill/>
          <a:ln w="9525">
            <a:noFill/>
            <a:miter lim="800000"/>
            <a:headEnd/>
            <a:tailEnd/>
          </a:ln>
        </p:spPr>
      </p:pic>
      <p:sp>
        <p:nvSpPr>
          <p:cNvPr id="35850" name="Text Box 10"/>
          <p:cNvSpPr txBox="1">
            <a:spLocks noChangeArrowheads="1"/>
          </p:cNvSpPr>
          <p:nvPr/>
        </p:nvSpPr>
        <p:spPr bwMode="auto">
          <a:xfrm>
            <a:off x="6534150" y="6988175"/>
            <a:ext cx="3354388" cy="4032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000">
                <a:solidFill>
                  <a:schemeClr val="tx1"/>
                </a:solidFill>
                <a:latin typeface="Arial" pitchFamily="-1" charset="0"/>
              </a:rPr>
              <a:t>Temperature, US east coast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rgbClr val="FFFFFF"/>
        </a:solidFill>
        <a:effectLst/>
      </p:bgPr>
    </p:bg>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srcRect/>
          <a:stretch>
            <a:fillRect/>
          </a:stretch>
        </p:blipFill>
        <p:spPr bwMode="auto">
          <a:xfrm>
            <a:off x="5699125" y="884238"/>
            <a:ext cx="4381500" cy="4876800"/>
          </a:xfrm>
          <a:prstGeom prst="rect">
            <a:avLst/>
          </a:prstGeom>
          <a:noFill/>
          <a:ln w="9525">
            <a:noFill/>
            <a:miter lim="800000"/>
            <a:headEnd/>
            <a:tailEnd/>
          </a:ln>
        </p:spPr>
      </p:pic>
      <p:sp>
        <p:nvSpPr>
          <p:cNvPr id="36867" name="Rectangle 2"/>
          <p:cNvSpPr>
            <a:spLocks noGrp="1" noChangeArrowheads="1"/>
          </p:cNvSpPr>
          <p:nvPr>
            <p:ph type="title"/>
          </p:nvPr>
        </p:nvSpPr>
        <p:spPr>
          <a:xfrm>
            <a:off x="2303463" y="0"/>
            <a:ext cx="5708650" cy="655638"/>
          </a:xfrm>
        </p:spPr>
        <p:txBody>
          <a:bodyPr/>
          <a:lstStyle/>
          <a:p>
            <a:pPr eaLnBrk="1">
              <a:buSzPct val="4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CC3300"/>
                </a:solidFill>
                <a:latin typeface="Arial" pitchFamily="-1" charset="0"/>
                <a:ea typeface="Arial" pitchFamily="-1" charset="0"/>
                <a:cs typeface="Arial" pitchFamily="-1" charset="0"/>
              </a:rPr>
              <a:t>Currents</a:t>
            </a:r>
          </a:p>
        </p:txBody>
      </p:sp>
      <p:sp>
        <p:nvSpPr>
          <p:cNvPr id="36868" name="Rectangle 3"/>
          <p:cNvSpPr>
            <a:spLocks noGrp="1" noChangeArrowheads="1"/>
          </p:cNvSpPr>
          <p:nvPr>
            <p:ph type="body" idx="1"/>
          </p:nvPr>
        </p:nvSpPr>
        <p:spPr>
          <a:xfrm>
            <a:off x="0" y="808038"/>
            <a:ext cx="5726113" cy="6751637"/>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latin typeface="Arial" pitchFamily="-1" charset="0"/>
                <a:ea typeface="Arial" pitchFamily="-1" charset="0"/>
                <a:cs typeface="Arial" pitchFamily="-1" charset="0"/>
              </a:rPr>
              <a:t>What drives the ocean currents?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latin typeface="Arial" pitchFamily="-1" charset="0"/>
                <a:ea typeface="Arial" pitchFamily="-1" charset="0"/>
                <a:cs typeface="Arial" pitchFamily="-1" charset="0"/>
              </a:rPr>
              <a:t>Why are there narrow strong currents near the west margins of all oceans, not east?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latin typeface="Arial" pitchFamily="-1" charset="0"/>
                <a:ea typeface="Arial" pitchFamily="-1" charset="0"/>
                <a:cs typeface="Arial" pitchFamily="-1" charset="0"/>
              </a:rPr>
              <a:t>What causes the ocean large scale turbulence: 20-200km eddies?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latin typeface="Arial" pitchFamily="-1" charset="0"/>
                <a:ea typeface="Arial" pitchFamily="-1" charset="0"/>
                <a:cs typeface="Arial" pitchFamily="-1" charset="0"/>
              </a:rPr>
              <a:t>Are the eddies like atmospheric weather?  Can they predicted?  Who might want to predict them?</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latin typeface="Arial" pitchFamily="-1" charset="0"/>
                <a:ea typeface="Arial" pitchFamily="-1" charset="0"/>
                <a:cs typeface="Arial" pitchFamily="-1" charset="0"/>
              </a:rPr>
              <a:t>How do the eddies interact with the large scale circulation?</a:t>
            </a:r>
          </a:p>
        </p:txBody>
      </p:sp>
      <p:sp>
        <p:nvSpPr>
          <p:cNvPr id="36869" name="Text Box 4"/>
          <p:cNvSpPr txBox="1">
            <a:spLocks noChangeArrowheads="1"/>
          </p:cNvSpPr>
          <p:nvPr/>
        </p:nvSpPr>
        <p:spPr bwMode="auto">
          <a:xfrm>
            <a:off x="6183313" y="5684838"/>
            <a:ext cx="3897312" cy="1800225"/>
          </a:xfrm>
          <a:prstGeom prst="rect">
            <a:avLst/>
          </a:prstGeom>
          <a:noFill/>
          <a:ln w="9525">
            <a:noFill/>
            <a:miter lim="800000"/>
            <a:headEnd/>
            <a:tailEnd/>
          </a:ln>
        </p:spPr>
        <p:txBody>
          <a:bodyPr lIns="90000" tIns="46800" rIns="90000" bIns="46800">
            <a:prstTxWarp prst="textNoShape">
              <a:avLst/>
            </a:prstTxWarp>
            <a:spAutoFit/>
          </a:bodyPr>
          <a:lstStyle/>
          <a:p>
            <a:pPr eaLnBrk="1">
              <a:buClr>
                <a:srgbClr val="000000"/>
              </a:buClr>
              <a:buSzPct val="52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latin typeface="Arial" pitchFamily="-1" charset="0"/>
              </a:rPr>
              <a:t>1769-1770,</a:t>
            </a:r>
            <a:r>
              <a:rPr lang="en-GB" sz="2800">
                <a:solidFill>
                  <a:srgbClr val="CCCCFF"/>
                </a:solidFill>
                <a:latin typeface="Arial" pitchFamily="-1" charset="0"/>
              </a:rPr>
              <a:t>. </a:t>
            </a:r>
            <a:r>
              <a:rPr lang="en-GB" sz="2800">
                <a:latin typeface="Arial" pitchFamily="-1" charset="0"/>
              </a:rPr>
              <a:t>Gulf Stream, Benjamine Franklin for the mail service from England…</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srcRect/>
          <a:stretch>
            <a:fillRect/>
          </a:stretch>
        </p:blipFill>
        <p:spPr bwMode="auto">
          <a:xfrm>
            <a:off x="0" y="0"/>
            <a:ext cx="9875838" cy="7473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rot="-2443839">
            <a:off x="7505700" y="1454150"/>
            <a:ext cx="1116013" cy="4078288"/>
          </a:xfrm>
          <a:prstGeom prst="rect">
            <a:avLst/>
          </a:prstGeom>
          <a:noFill/>
          <a:ln w="9525">
            <a:noFill/>
            <a:miter lim="800000"/>
            <a:headEnd/>
            <a:tailEnd/>
          </a:ln>
        </p:spPr>
      </p:pic>
      <p:sp>
        <p:nvSpPr>
          <p:cNvPr id="40963" name="Rectangle 3"/>
          <p:cNvSpPr>
            <a:spLocks noGrp="1" noChangeArrowheads="1"/>
          </p:cNvSpPr>
          <p:nvPr>
            <p:ph type="title"/>
          </p:nvPr>
        </p:nvSpPr>
        <p:spPr>
          <a:xfrm>
            <a:off x="168275" y="46038"/>
            <a:ext cx="6384925" cy="671512"/>
          </a:xfrm>
        </p:spPr>
        <p:txBody>
          <a:bodyPr/>
          <a:lstStyle/>
          <a:p>
            <a:pPr eaLnBrk="1"/>
            <a:r>
              <a:rPr lang="en-US" sz="4000">
                <a:solidFill>
                  <a:srgbClr val="CC3300"/>
                </a:solidFill>
                <a:latin typeface="Arial" pitchFamily="-1" charset="0"/>
                <a:ea typeface="Arial" pitchFamily="-1" charset="0"/>
                <a:cs typeface="Arial" pitchFamily="-1" charset="0"/>
              </a:rPr>
              <a:t>Observing the oceans</a:t>
            </a:r>
          </a:p>
        </p:txBody>
      </p:sp>
      <p:sp>
        <p:nvSpPr>
          <p:cNvPr id="40964" name="Rectangle 4"/>
          <p:cNvSpPr>
            <a:spLocks noGrp="1" noChangeArrowheads="1"/>
          </p:cNvSpPr>
          <p:nvPr>
            <p:ph type="body" idx="1"/>
          </p:nvPr>
        </p:nvSpPr>
        <p:spPr>
          <a:xfrm>
            <a:off x="-84138" y="839788"/>
            <a:ext cx="9072563" cy="2603500"/>
          </a:xfrm>
        </p:spPr>
        <p:txBody>
          <a:bodyPr/>
          <a:lstStyle/>
          <a:p>
            <a:pPr eaLnBrk="1">
              <a:lnSpc>
                <a:spcPct val="90000"/>
              </a:lnSpc>
            </a:pPr>
            <a:r>
              <a:rPr lang="en-US" sz="2400">
                <a:latin typeface="Arial" pitchFamily="-1" charset="0"/>
                <a:ea typeface="Arial" pitchFamily="-1" charset="0"/>
                <a:cs typeface="Arial" pitchFamily="-1" charset="0"/>
              </a:rPr>
              <a:t>From the Challenger (1870s) to the World </a:t>
            </a:r>
          </a:p>
          <a:p>
            <a:pPr eaLnBrk="1">
              <a:lnSpc>
                <a:spcPct val="90000"/>
              </a:lnSpc>
              <a:buFont typeface="StarSymbol" charset="0"/>
              <a:buNone/>
            </a:pPr>
            <a:r>
              <a:rPr lang="en-US" sz="2400">
                <a:latin typeface="Arial" pitchFamily="-1" charset="0"/>
                <a:ea typeface="Arial" pitchFamily="-1" charset="0"/>
                <a:cs typeface="Arial" pitchFamily="-1" charset="0"/>
              </a:rPr>
              <a:t>   Ocean Circulation Experiment (WOCE/1990s)</a:t>
            </a:r>
          </a:p>
          <a:p>
            <a:pPr eaLnBrk="1">
              <a:lnSpc>
                <a:spcPct val="90000"/>
              </a:lnSpc>
            </a:pPr>
            <a:r>
              <a:rPr lang="en-US" sz="2400">
                <a:latin typeface="Arial" pitchFamily="-1" charset="0"/>
                <a:ea typeface="Arial" pitchFamily="-1" charset="0"/>
                <a:cs typeface="Arial" pitchFamily="-1" charset="0"/>
              </a:rPr>
              <a:t>Satellites: Altimeter (TOPEX), SST, </a:t>
            </a:r>
          </a:p>
          <a:p>
            <a:pPr eaLnBrk="1">
              <a:lnSpc>
                <a:spcPct val="90000"/>
              </a:lnSpc>
              <a:buFont typeface="StarSymbol" charset="0"/>
              <a:buNone/>
            </a:pPr>
            <a:r>
              <a:rPr lang="en-US" sz="2400">
                <a:latin typeface="Arial" pitchFamily="-1" charset="0"/>
                <a:ea typeface="Arial" pitchFamily="-1" charset="0"/>
                <a:cs typeface="Arial" pitchFamily="-1" charset="0"/>
              </a:rPr>
              <a:t>    wind (QuickScat), chlorophyll, sea ice…</a:t>
            </a:r>
          </a:p>
          <a:p>
            <a:pPr eaLnBrk="1">
              <a:lnSpc>
                <a:spcPct val="90000"/>
              </a:lnSpc>
            </a:pPr>
            <a:r>
              <a:rPr lang="en-US" sz="2400">
                <a:latin typeface="Arial" pitchFamily="-1" charset="0"/>
                <a:ea typeface="Arial" pitchFamily="-1" charset="0"/>
                <a:cs typeface="Arial" pitchFamily="-1" charset="0"/>
              </a:rPr>
              <a:t>Floats, moorings…, CTD, bottles, … </a:t>
            </a:r>
          </a:p>
        </p:txBody>
      </p:sp>
      <p:pic>
        <p:nvPicPr>
          <p:cNvPr id="40965" name="Picture 5" descr="woce-lines"/>
          <p:cNvPicPr>
            <a:picLocks noChangeAspect="1" noChangeArrowheads="1"/>
          </p:cNvPicPr>
          <p:nvPr/>
        </p:nvPicPr>
        <p:blipFill>
          <a:blip r:embed="rId3"/>
          <a:srcRect/>
          <a:stretch>
            <a:fillRect/>
          </a:stretch>
        </p:blipFill>
        <p:spPr bwMode="auto">
          <a:xfrm>
            <a:off x="0" y="5351463"/>
            <a:ext cx="4368800" cy="2208212"/>
          </a:xfrm>
          <a:prstGeom prst="rect">
            <a:avLst/>
          </a:prstGeom>
          <a:noFill/>
          <a:ln w="9525">
            <a:noFill/>
            <a:miter lim="800000"/>
            <a:headEnd/>
            <a:tailEnd/>
          </a:ln>
        </p:spPr>
      </p:pic>
      <p:pic>
        <p:nvPicPr>
          <p:cNvPr id="40966" name="Picture 6" descr="alas3"/>
          <p:cNvPicPr>
            <a:picLocks noChangeAspect="1" noChangeArrowheads="1"/>
          </p:cNvPicPr>
          <p:nvPr/>
        </p:nvPicPr>
        <p:blipFill>
          <a:blip r:embed="rId4"/>
          <a:srcRect/>
          <a:stretch>
            <a:fillRect/>
          </a:stretch>
        </p:blipFill>
        <p:spPr bwMode="auto">
          <a:xfrm>
            <a:off x="4200525" y="4854575"/>
            <a:ext cx="3276600" cy="2705100"/>
          </a:xfrm>
          <a:prstGeom prst="rect">
            <a:avLst/>
          </a:prstGeom>
          <a:noFill/>
          <a:ln w="9525">
            <a:noFill/>
            <a:miter lim="800000"/>
            <a:headEnd/>
            <a:tailEnd/>
          </a:ln>
        </p:spPr>
      </p:pic>
      <p:pic>
        <p:nvPicPr>
          <p:cNvPr id="40967" name="Picture 7" descr="alas1"/>
          <p:cNvPicPr>
            <a:picLocks noChangeAspect="1" noChangeArrowheads="1"/>
          </p:cNvPicPr>
          <p:nvPr/>
        </p:nvPicPr>
        <p:blipFill>
          <a:blip r:embed="rId5"/>
          <a:srcRect/>
          <a:stretch>
            <a:fillRect/>
          </a:stretch>
        </p:blipFill>
        <p:spPr bwMode="auto">
          <a:xfrm>
            <a:off x="7623175" y="5291138"/>
            <a:ext cx="2457450" cy="2268537"/>
          </a:xfrm>
          <a:prstGeom prst="rect">
            <a:avLst/>
          </a:prstGeom>
          <a:noFill/>
          <a:ln w="9525">
            <a:noFill/>
            <a:miter lim="800000"/>
            <a:headEnd/>
            <a:tailEnd/>
          </a:ln>
        </p:spPr>
      </p:pic>
      <p:pic>
        <p:nvPicPr>
          <p:cNvPr id="40968" name="Picture 9" descr="challengermap.gif (20545 bytes)"/>
          <p:cNvPicPr>
            <a:picLocks noChangeAspect="1" noChangeArrowheads="1"/>
          </p:cNvPicPr>
          <p:nvPr/>
        </p:nvPicPr>
        <p:blipFill>
          <a:blip r:embed="rId6"/>
          <a:srcRect/>
          <a:stretch>
            <a:fillRect/>
          </a:stretch>
        </p:blipFill>
        <p:spPr bwMode="auto">
          <a:xfrm>
            <a:off x="336550" y="3584575"/>
            <a:ext cx="3527425" cy="1822450"/>
          </a:xfrm>
          <a:prstGeom prst="rect">
            <a:avLst/>
          </a:prstGeom>
          <a:noFill/>
          <a:ln w="9525">
            <a:noFill/>
            <a:miter lim="800000"/>
            <a:headEnd/>
            <a:tailEnd/>
          </a:ln>
        </p:spPr>
      </p:pic>
      <p:sp>
        <p:nvSpPr>
          <p:cNvPr id="40969" name="Text Box 11"/>
          <p:cNvSpPr txBox="1">
            <a:spLocks noChangeArrowheads="1"/>
          </p:cNvSpPr>
          <p:nvPr/>
        </p:nvSpPr>
        <p:spPr bwMode="auto">
          <a:xfrm>
            <a:off x="7224713" y="84138"/>
            <a:ext cx="1062037" cy="406400"/>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000">
                <a:solidFill>
                  <a:schemeClr val="bg1"/>
                </a:solidFill>
                <a:latin typeface="Arial" pitchFamily="-1" charset="0"/>
              </a:rPr>
              <a:t>TOPEX</a:t>
            </a:r>
          </a:p>
        </p:txBody>
      </p:sp>
      <p:sp>
        <p:nvSpPr>
          <p:cNvPr id="40970" name="Text Box 12"/>
          <p:cNvSpPr txBox="1">
            <a:spLocks noChangeArrowheads="1"/>
          </p:cNvSpPr>
          <p:nvPr/>
        </p:nvSpPr>
        <p:spPr bwMode="auto">
          <a:xfrm>
            <a:off x="1176338" y="3594100"/>
            <a:ext cx="1847850" cy="498475"/>
          </a:xfrm>
          <a:prstGeom prst="rect">
            <a:avLst/>
          </a:prstGeom>
          <a:solidFill>
            <a:schemeClr val="accent1"/>
          </a:solidFill>
          <a:ln w="9525">
            <a:noFill/>
            <a:miter lim="800000"/>
            <a:headEnd/>
            <a:tailEnd/>
          </a:ln>
        </p:spPr>
        <p:txBody>
          <a:bodyPr lIns="100794" tIns="50397" rIns="100794" bIns="50397">
            <a:prstTxWarp prst="textNoShape">
              <a:avLst/>
            </a:prstTxWarp>
            <a:spAutoFit/>
          </a:bodyPr>
          <a:lstStyle/>
          <a:p>
            <a:pPr defTabSz="1008063" eaLnBrk="1" hangingPunct="1"/>
            <a:r>
              <a:rPr lang="en-US" sz="2600">
                <a:solidFill>
                  <a:srgbClr val="FF0000"/>
                </a:solidFill>
                <a:latin typeface="Arial" pitchFamily="-1" charset="0"/>
              </a:rPr>
              <a:t>Challenger</a:t>
            </a:r>
          </a:p>
        </p:txBody>
      </p:sp>
      <p:sp>
        <p:nvSpPr>
          <p:cNvPr id="40971" name="Text Box 13"/>
          <p:cNvSpPr txBox="1">
            <a:spLocks noChangeArrowheads="1"/>
          </p:cNvSpPr>
          <p:nvPr/>
        </p:nvSpPr>
        <p:spPr bwMode="auto">
          <a:xfrm>
            <a:off x="1176338" y="5459413"/>
            <a:ext cx="1227137" cy="498475"/>
          </a:xfrm>
          <a:prstGeom prst="rect">
            <a:avLst/>
          </a:prstGeom>
          <a:solidFill>
            <a:schemeClr val="accent1"/>
          </a:solidFill>
          <a:ln w="9525">
            <a:noFill/>
            <a:miter lim="800000"/>
            <a:headEnd/>
            <a:tailEnd/>
          </a:ln>
        </p:spPr>
        <p:txBody>
          <a:bodyPr wrap="none" lIns="100794" tIns="50397" rIns="100794" bIns="50397">
            <a:prstTxWarp prst="textNoShape">
              <a:avLst/>
            </a:prstTxWarp>
            <a:spAutoFit/>
          </a:bodyPr>
          <a:lstStyle/>
          <a:p>
            <a:pPr defTabSz="1008063" eaLnBrk="1" hangingPunct="1"/>
            <a:r>
              <a:rPr lang="en-US" sz="2600">
                <a:solidFill>
                  <a:srgbClr val="FF0000"/>
                </a:solidFill>
                <a:latin typeface="Arial" pitchFamily="-1" charset="0"/>
              </a:rPr>
              <a:t>WOCE</a:t>
            </a:r>
          </a:p>
        </p:txBody>
      </p:sp>
      <p:sp>
        <p:nvSpPr>
          <p:cNvPr id="40972" name="Text Box 14"/>
          <p:cNvSpPr txBox="1">
            <a:spLocks noChangeArrowheads="1"/>
          </p:cNvSpPr>
          <p:nvPr/>
        </p:nvSpPr>
        <p:spPr bwMode="auto">
          <a:xfrm>
            <a:off x="4430713" y="6892925"/>
            <a:ext cx="2962275" cy="414338"/>
          </a:xfrm>
          <a:prstGeom prst="rect">
            <a:avLst/>
          </a:prstGeom>
          <a:solidFill>
            <a:schemeClr val="bg1"/>
          </a:solidFill>
          <a:ln w="9525">
            <a:solidFill>
              <a:schemeClr val="tx1"/>
            </a:solidFill>
            <a:miter lim="800000"/>
            <a:headEnd/>
            <a:tailEnd/>
          </a:ln>
        </p:spPr>
        <p:txBody>
          <a:bodyPr lIns="100794" tIns="50397" rIns="100794" bIns="50397">
            <a:prstTxWarp prst="textNoShape">
              <a:avLst/>
            </a:prstTxWarp>
            <a:spAutoFit/>
          </a:bodyPr>
          <a:lstStyle/>
          <a:p>
            <a:pPr defTabSz="1008063" eaLnBrk="1" hangingPunct="1"/>
            <a:r>
              <a:rPr lang="en-US" sz="2000">
                <a:solidFill>
                  <a:schemeClr val="tx1"/>
                </a:solidFill>
                <a:latin typeface="Arial" pitchFamily="-1" charset="0"/>
              </a:rPr>
              <a:t>ALACE float trajectories</a:t>
            </a:r>
          </a:p>
        </p:txBody>
      </p:sp>
      <p:sp>
        <p:nvSpPr>
          <p:cNvPr id="40973" name="Text Box 15"/>
          <p:cNvSpPr txBox="1">
            <a:spLocks noChangeArrowheads="1"/>
          </p:cNvSpPr>
          <p:nvPr/>
        </p:nvSpPr>
        <p:spPr bwMode="auto">
          <a:xfrm>
            <a:off x="6183313" y="2941638"/>
            <a:ext cx="1230312" cy="822325"/>
          </a:xfrm>
          <a:prstGeom prst="rect">
            <a:avLst/>
          </a:prstGeom>
          <a:noFill/>
          <a:ln w="9525">
            <a:noFill/>
            <a:miter lim="800000"/>
            <a:headEnd/>
            <a:tailEnd/>
          </a:ln>
        </p:spPr>
        <p:txBody>
          <a:bodyPr wrap="none" lIns="89991" tIns="46795" rIns="89991" bIns="46795">
            <a:prstTxWarp prst="textNoShape">
              <a:avLst/>
            </a:prstTxWarp>
            <a:spAutoFit/>
          </a:bodyPr>
          <a:lstStyle/>
          <a:p>
            <a:pPr defTabSz="912813" eaLnBrk="1">
              <a:buClr>
                <a:srgbClr val="000000"/>
              </a:buClr>
              <a:buSzPct val="45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a:latin typeface="Arial" pitchFamily="-1" charset="0"/>
              </a:rPr>
              <a:t>RAFOS</a:t>
            </a:r>
          </a:p>
          <a:p>
            <a:pPr defTabSz="912813" eaLnBrk="1">
              <a:buClr>
                <a:srgbClr val="000000"/>
              </a:buClr>
              <a:buSzPct val="45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a:latin typeface="Arial" pitchFamily="-1" charset="0"/>
              </a:rPr>
              <a:t>float</a:t>
            </a:r>
          </a:p>
        </p:txBody>
      </p:sp>
      <p:pic>
        <p:nvPicPr>
          <p:cNvPr id="40974" name="Picture 16" descr="topo_lg"/>
          <p:cNvPicPr>
            <a:picLocks noChangeAspect="1" noChangeArrowheads="1"/>
          </p:cNvPicPr>
          <p:nvPr/>
        </p:nvPicPr>
        <p:blipFill>
          <a:blip r:embed="rId7"/>
          <a:srcRect/>
          <a:stretch>
            <a:fillRect/>
          </a:stretch>
        </p:blipFill>
        <p:spPr bwMode="auto">
          <a:xfrm>
            <a:off x="7140575" y="0"/>
            <a:ext cx="2940050" cy="200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7488" y="0"/>
            <a:ext cx="4570412" cy="126523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FF0000"/>
                </a:solidFill>
                <a:latin typeface="Arial" pitchFamily="-1" charset="0"/>
                <a:ea typeface="Arial" pitchFamily="-1" charset="0"/>
                <a:cs typeface="Arial" pitchFamily="-1" charset="0"/>
              </a:rPr>
              <a:t>Ships</a:t>
            </a:r>
            <a:r>
              <a:rPr lang="en-GB" sz="3600" b="1">
                <a:latin typeface="Arial" pitchFamily="-1" charset="0"/>
                <a:ea typeface="Arial" pitchFamily="-1" charset="0"/>
                <a:cs typeface="Arial" pitchFamily="-1" charset="0"/>
              </a:rPr>
              <a:t>, satellites, moorings, floats</a:t>
            </a:r>
          </a:p>
        </p:txBody>
      </p:sp>
      <p:pic>
        <p:nvPicPr>
          <p:cNvPr id="41987" name="Picture 3"/>
          <p:cNvPicPr>
            <a:picLocks noChangeAspect="1" noChangeArrowheads="1"/>
          </p:cNvPicPr>
          <p:nvPr/>
        </p:nvPicPr>
        <p:blipFill>
          <a:blip r:embed="rId3"/>
          <a:srcRect/>
          <a:stretch>
            <a:fillRect/>
          </a:stretch>
        </p:blipFill>
        <p:spPr bwMode="auto">
          <a:xfrm>
            <a:off x="5118100" y="3838575"/>
            <a:ext cx="4962525" cy="3721100"/>
          </a:xfrm>
          <a:prstGeom prst="rect">
            <a:avLst/>
          </a:prstGeom>
          <a:noFill/>
          <a:ln w="9525">
            <a:noFill/>
            <a:miter lim="800000"/>
            <a:headEnd/>
            <a:tailEnd/>
          </a:ln>
        </p:spPr>
      </p:pic>
      <p:pic>
        <p:nvPicPr>
          <p:cNvPr id="41988" name="Picture 4"/>
          <p:cNvPicPr>
            <a:picLocks noChangeAspect="1" noChangeArrowheads="1"/>
          </p:cNvPicPr>
          <p:nvPr/>
        </p:nvPicPr>
        <p:blipFill>
          <a:blip r:embed="rId4"/>
          <a:srcRect/>
          <a:stretch>
            <a:fillRect/>
          </a:stretch>
        </p:blipFill>
        <p:spPr bwMode="auto">
          <a:xfrm>
            <a:off x="5118100" y="58738"/>
            <a:ext cx="4960938" cy="3721100"/>
          </a:xfrm>
          <a:prstGeom prst="rect">
            <a:avLst/>
          </a:prstGeom>
          <a:noFill/>
          <a:ln w="9525">
            <a:noFill/>
            <a:miter lim="800000"/>
            <a:headEnd/>
            <a:tailEnd/>
          </a:ln>
        </p:spPr>
      </p:pic>
      <p:pic>
        <p:nvPicPr>
          <p:cNvPr id="41989" name="Picture 5"/>
          <p:cNvPicPr>
            <a:picLocks noChangeAspect="1" noChangeArrowheads="1"/>
          </p:cNvPicPr>
          <p:nvPr/>
        </p:nvPicPr>
        <p:blipFill>
          <a:blip r:embed="rId5"/>
          <a:srcRect/>
          <a:stretch>
            <a:fillRect/>
          </a:stretch>
        </p:blipFill>
        <p:spPr bwMode="auto">
          <a:xfrm>
            <a:off x="468313" y="1189038"/>
            <a:ext cx="3536950" cy="5334000"/>
          </a:xfrm>
          <a:prstGeom prst="rect">
            <a:avLst/>
          </a:prstGeom>
          <a:noFill/>
          <a:ln w="9525">
            <a:noFill/>
            <a:miter lim="800000"/>
            <a:headEnd/>
            <a:tailEnd/>
          </a:ln>
        </p:spPr>
      </p:pic>
      <p:sp>
        <p:nvSpPr>
          <p:cNvPr id="41990" name="Text Box 6"/>
          <p:cNvSpPr txBox="1">
            <a:spLocks noChangeArrowheads="1"/>
          </p:cNvSpPr>
          <p:nvPr/>
        </p:nvSpPr>
        <p:spPr bwMode="auto">
          <a:xfrm>
            <a:off x="544513" y="6675438"/>
            <a:ext cx="40386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pitchFamily="-1" charset="0"/>
              </a:rPr>
              <a:t>CTD, (field trip to cape code and WHOI…)</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696913" y="198438"/>
            <a:ext cx="8601075" cy="638175"/>
          </a:xfrm>
        </p:spPr>
        <p:txBody>
          <a:bodyPr/>
          <a:lstStyle/>
          <a:p>
            <a:r>
              <a:rPr lang="en-US" sz="3600" smtClean="0">
                <a:solidFill>
                  <a:srgbClr val="FF0000"/>
                </a:solidFill>
                <a:ea typeface="ＭＳ Ｐゴシック" pitchFamily="-1" charset="-128"/>
                <a:cs typeface="ＭＳ Ｐゴシック" pitchFamily="-1" charset="-128"/>
              </a:rPr>
              <a:t>EPS131 logistics</a:t>
            </a:r>
          </a:p>
        </p:txBody>
      </p:sp>
      <p:sp>
        <p:nvSpPr>
          <p:cNvPr id="3" name="Content Placeholder 2"/>
          <p:cNvSpPr>
            <a:spLocks noGrp="1"/>
          </p:cNvSpPr>
          <p:nvPr>
            <p:ph idx="1"/>
          </p:nvPr>
        </p:nvSpPr>
        <p:spPr>
          <a:xfrm>
            <a:off x="152400" y="808038"/>
            <a:ext cx="9840913" cy="6629400"/>
          </a:xfrm>
        </p:spPr>
        <p:txBody>
          <a:bodyPr>
            <a:noAutofit/>
          </a:bodyPr>
          <a:lstStyle/>
          <a:p>
            <a:pPr marL="538163" indent="-538163" defTabSz="457200" eaLnBrk="1" fontAlgn="auto" hangingPunct="1">
              <a:spcBef>
                <a:spcPct val="20000"/>
              </a:spcBef>
              <a:spcAft>
                <a:spcPts val="0"/>
              </a:spcAft>
              <a:buClrTx/>
              <a:buSzTx/>
              <a:buFont typeface="StarSymbol" charset="0"/>
              <a:buNone/>
              <a:defRPr/>
            </a:pPr>
            <a:r>
              <a:rPr lang="en-US" sz="2400" b="1" i="1" kern="1200" dirty="0" smtClean="0">
                <a:solidFill>
                  <a:srgbClr val="008000"/>
                </a:solidFill>
                <a:latin typeface="Calibri"/>
                <a:ea typeface="Arial" pitchFamily="-65" charset="0"/>
                <a:cs typeface="+mn-cs"/>
              </a:rPr>
              <a:t>Course requirements: </a:t>
            </a:r>
            <a:r>
              <a:rPr lang="en-US" sz="2400" kern="1200" dirty="0" smtClean="0">
                <a:solidFill>
                  <a:prstClr val="black"/>
                </a:solidFill>
                <a:latin typeface="Calibri"/>
                <a:ea typeface="Arial" pitchFamily="-65" charset="0"/>
                <a:cs typeface="+mn-cs"/>
              </a:rPr>
              <a:t>Best 90% of Semi-weekly homework will constitute 40% of grade; Two </a:t>
            </a:r>
            <a:r>
              <a:rPr lang="en-US" sz="2400" kern="1200" dirty="0" err="1" smtClean="0">
                <a:solidFill>
                  <a:prstClr val="black"/>
                </a:solidFill>
                <a:latin typeface="Calibri"/>
                <a:ea typeface="Arial" pitchFamily="-65" charset="0"/>
                <a:cs typeface="+mn-cs"/>
              </a:rPr>
              <a:t>cl</a:t>
            </a:r>
            <a:r>
              <a:rPr lang="en-US" sz="2400" kern="1200" dirty="0" smtClean="0">
                <a:solidFill>
                  <a:prstClr val="black"/>
                </a:solidFill>
                <a:latin typeface="Calibri"/>
                <a:ea typeface="Arial" pitchFamily="-65" charset="0"/>
                <a:cs typeface="+mn-cs"/>
              </a:rPr>
              <a:t>ass presentations &amp; class demonstration of a fluid experiment (20%); </a:t>
            </a:r>
            <a:r>
              <a:rPr lang="en-US" sz="2400" kern="1200" dirty="0" err="1" smtClean="0">
                <a:solidFill>
                  <a:prstClr val="black"/>
                </a:solidFill>
                <a:latin typeface="Calibri"/>
                <a:ea typeface="Arial" pitchFamily="-65" charset="0"/>
                <a:cs typeface="+mn-cs"/>
              </a:rPr>
              <a:t>Final</a:t>
            </a:r>
            <a:r>
              <a:rPr lang="en-US" sz="2400" kern="1200" dirty="0" smtClean="0">
                <a:solidFill>
                  <a:prstClr val="black"/>
                </a:solidFill>
                <a:latin typeface="Calibri"/>
                <a:ea typeface="Arial" pitchFamily="-65" charset="0"/>
                <a:cs typeface="+mn-cs"/>
              </a:rPr>
              <a:t> (possibly a take home, 40%).</a:t>
            </a:r>
            <a:r>
              <a:rPr lang="en-US" sz="2400" b="1" i="1" kern="1200" dirty="0" smtClean="0">
                <a:solidFill>
                  <a:prstClr val="black"/>
                </a:solidFill>
                <a:latin typeface="Calibri"/>
                <a:ea typeface="Arial" pitchFamily="-65" charset="0"/>
                <a:cs typeface="+mn-cs"/>
              </a:rPr>
              <a:t> </a:t>
            </a:r>
          </a:p>
          <a:p>
            <a:pPr marL="538163" indent="-538163" defTabSz="457200" eaLnBrk="1" fontAlgn="auto" hangingPunct="1">
              <a:spcBef>
                <a:spcPct val="20000"/>
              </a:spcBef>
              <a:spcAft>
                <a:spcPts val="0"/>
              </a:spcAft>
              <a:buClrTx/>
              <a:buSzTx/>
              <a:buFont typeface="StarSymbol" charset="0"/>
              <a:buNone/>
              <a:defRPr/>
            </a:pPr>
            <a:r>
              <a:rPr lang="en-US" sz="2400" b="1" i="1" kern="1200" dirty="0" smtClean="0">
                <a:solidFill>
                  <a:srgbClr val="008000"/>
                </a:solidFill>
                <a:latin typeface="Calibri"/>
                <a:ea typeface="Arial" pitchFamily="-65" charset="0"/>
                <a:cs typeface="+mn-cs"/>
              </a:rPr>
              <a:t>Needed preparation: </a:t>
            </a:r>
            <a:r>
              <a:rPr lang="en-US" sz="2400" kern="1200" dirty="0" smtClean="0">
                <a:solidFill>
                  <a:prstClr val="black"/>
                </a:solidFill>
                <a:latin typeface="Calibri"/>
                <a:ea typeface="Arial" pitchFamily="-65" charset="0"/>
                <a:cs typeface="+mn-cs"/>
              </a:rPr>
              <a:t>APM 21a,b/ Math 21a,b; Physics 15 (or </a:t>
            </a:r>
            <a:r>
              <a:rPr lang="en-US" sz="2400" kern="1200" dirty="0" smtClean="0">
                <a:solidFill>
                  <a:prstClr val="black"/>
                </a:solidFill>
                <a:latin typeface="Calibri"/>
                <a:ea typeface="Arial" pitchFamily="-65" charset="0"/>
              </a:rPr>
              <a:t>11</a:t>
            </a:r>
            <a:r>
              <a:rPr lang="en-US" sz="2400" kern="1200" dirty="0" smtClean="0">
                <a:solidFill>
                  <a:prstClr val="black"/>
                </a:solidFill>
                <a:latin typeface="Calibri"/>
                <a:ea typeface="Arial" pitchFamily="-65" charset="0"/>
                <a:cs typeface="+mn-cs"/>
              </a:rPr>
              <a:t>); no programming preparation expected, Matlab will be introduced &amp; used</a:t>
            </a:r>
          </a:p>
          <a:p>
            <a:pPr marL="538163" indent="-538163" defTabSz="457200" eaLnBrk="1" fontAlgn="auto" hangingPunct="1">
              <a:spcBef>
                <a:spcPct val="20000"/>
              </a:spcBef>
              <a:spcAft>
                <a:spcPts val="0"/>
              </a:spcAft>
              <a:buClrTx/>
              <a:buSzTx/>
              <a:buFont typeface="StarSymbol" charset="0"/>
              <a:buNone/>
              <a:defRPr/>
            </a:pPr>
            <a:r>
              <a:rPr lang="en-US" sz="2400" b="1" i="1" kern="1200" dirty="0" err="1" smtClean="0">
                <a:solidFill>
                  <a:srgbClr val="008000"/>
                </a:solidFill>
                <a:latin typeface="Calibri"/>
                <a:ea typeface="Arial" pitchFamily="-65" charset="0"/>
                <a:cs typeface="+mn-cs"/>
              </a:rPr>
              <a:t>Matlab</a:t>
            </a:r>
            <a:r>
              <a:rPr lang="en-US" sz="2400" b="1" i="1" kern="1200" dirty="0" smtClean="0">
                <a:solidFill>
                  <a:srgbClr val="008000"/>
                </a:solidFill>
                <a:latin typeface="Calibri"/>
                <a:ea typeface="Arial" pitchFamily="-65" charset="0"/>
                <a:cs typeface="+mn-cs"/>
              </a:rPr>
              <a:t> Intro sessions: </a:t>
            </a:r>
            <a:r>
              <a:rPr lang="en-US" sz="2400" kern="1200" dirty="0" smtClean="0">
                <a:solidFill>
                  <a:prstClr val="black"/>
                </a:solidFill>
                <a:latin typeface="Calibri"/>
                <a:ea typeface="Arial" pitchFamily="-65" charset="0"/>
                <a:cs typeface="+mn-cs"/>
              </a:rPr>
              <a:t>this week!  Please see course web page</a:t>
            </a:r>
          </a:p>
          <a:p>
            <a:pPr marL="538163" indent="-538163" defTabSz="457200" eaLnBrk="1" fontAlgn="auto" hangingPunct="1">
              <a:spcBef>
                <a:spcPct val="20000"/>
              </a:spcBef>
              <a:spcAft>
                <a:spcPts val="0"/>
              </a:spcAft>
              <a:buClrTx/>
              <a:buSzTx/>
              <a:buFont typeface="StarSymbol" charset="0"/>
              <a:buNone/>
              <a:defRPr/>
            </a:pPr>
            <a:r>
              <a:rPr lang="en-US" sz="2400" b="1" i="1" kern="1200" dirty="0" err="1" smtClean="0">
                <a:solidFill>
                  <a:srgbClr val="008000"/>
                </a:solidFill>
                <a:latin typeface="Calibri"/>
                <a:ea typeface="Arial" pitchFamily="-65" charset="0"/>
                <a:cs typeface="+mn-cs"/>
              </a:rPr>
              <a:t>Textbook(s</a:t>
            </a:r>
            <a:r>
              <a:rPr lang="en-US" sz="2400" b="1" i="1" kern="1200" dirty="0" smtClean="0">
                <a:solidFill>
                  <a:srgbClr val="008000"/>
                </a:solidFill>
                <a:latin typeface="Calibri"/>
                <a:ea typeface="Arial" pitchFamily="-65" charset="0"/>
                <a:cs typeface="+mn-cs"/>
              </a:rPr>
              <a:t>): </a:t>
            </a:r>
            <a:r>
              <a:rPr lang="en-US" sz="2400" dirty="0" smtClean="0"/>
              <a:t>Knauss, introduction to physical oceanography, 2nd edition, 1996,  </a:t>
            </a:r>
            <a:r>
              <a:rPr lang="en-US" sz="2400" b="1" i="1" dirty="0" smtClean="0">
                <a:solidFill>
                  <a:srgbClr val="008000"/>
                </a:solidFill>
              </a:rPr>
              <a:t>Also useful: </a:t>
            </a:r>
            <a:r>
              <a:rPr lang="en-US" sz="2400" dirty="0" smtClean="0">
                <a:latin typeface="Arial" pitchFamily="-106" charset="0"/>
                <a:ea typeface="Arial" pitchFamily="-106" charset="0"/>
                <a:cs typeface="Arial" pitchFamily="-106" charset="0"/>
              </a:rPr>
              <a:t>The open university team: (1) Ocean circulation, 2nd </a:t>
            </a:r>
            <a:r>
              <a:rPr lang="en-US" sz="2400" dirty="0" err="1" smtClean="0">
                <a:latin typeface="Arial" pitchFamily="-106" charset="0"/>
                <a:ea typeface="Arial" pitchFamily="-106" charset="0"/>
                <a:cs typeface="Arial" pitchFamily="-106" charset="0"/>
              </a:rPr>
              <a:t>ed</a:t>
            </a:r>
            <a:r>
              <a:rPr lang="en-US" sz="2400" dirty="0" smtClean="0">
                <a:latin typeface="Arial" pitchFamily="-106" charset="0"/>
                <a:ea typeface="Arial" pitchFamily="-106" charset="0"/>
                <a:cs typeface="Arial" pitchFamily="-106" charset="0"/>
              </a:rPr>
              <a:t>, 2002; (2) Waves, tides and shallow water processes, 2nd </a:t>
            </a:r>
            <a:r>
              <a:rPr lang="en-US" sz="2400" dirty="0" err="1" smtClean="0">
                <a:latin typeface="Arial" pitchFamily="-106" charset="0"/>
                <a:ea typeface="Arial" pitchFamily="-106" charset="0"/>
                <a:cs typeface="Arial" pitchFamily="-106" charset="0"/>
              </a:rPr>
              <a:t>ed</a:t>
            </a:r>
            <a:r>
              <a:rPr lang="en-US" sz="2400" dirty="0" smtClean="0">
                <a:latin typeface="Arial" pitchFamily="-106" charset="0"/>
                <a:ea typeface="Arial" pitchFamily="-106" charset="0"/>
                <a:cs typeface="Arial" pitchFamily="-106" charset="0"/>
              </a:rPr>
              <a:t>, 2002. </a:t>
            </a:r>
            <a:r>
              <a:rPr lang="en-US" sz="2400" dirty="0" smtClean="0">
                <a:latin typeface="Arial" pitchFamily="-106" charset="0"/>
              </a:rPr>
              <a:t>(3)</a:t>
            </a:r>
            <a:r>
              <a:rPr lang="en-US" sz="2400" b="1" dirty="0" smtClean="0">
                <a:latin typeface="Arial" pitchFamily="-106" charset="0"/>
              </a:rPr>
              <a:t> </a:t>
            </a:r>
            <a:r>
              <a:rPr lang="en-US" sz="2400" dirty="0" err="1" smtClean="0">
                <a:latin typeface="Arial" pitchFamily="-106" charset="0"/>
              </a:rPr>
              <a:t>Kundo</a:t>
            </a:r>
            <a:r>
              <a:rPr lang="en-US" sz="2400" dirty="0" smtClean="0">
                <a:latin typeface="Arial" pitchFamily="-106" charset="0"/>
              </a:rPr>
              <a:t> &amp; Cohen, Fluid mechanics. 2nd </a:t>
            </a:r>
            <a:r>
              <a:rPr lang="en-US" sz="2400" dirty="0" err="1" smtClean="0">
                <a:latin typeface="Arial" pitchFamily="-106" charset="0"/>
              </a:rPr>
              <a:t>ed</a:t>
            </a:r>
            <a:r>
              <a:rPr lang="en-US" sz="2400" dirty="0" smtClean="0">
                <a:latin typeface="Arial" pitchFamily="-106" charset="0"/>
              </a:rPr>
              <a:t> ’02; </a:t>
            </a:r>
            <a:r>
              <a:rPr lang="en-US" sz="2400" dirty="0" smtClean="0"/>
              <a:t>(4) Stewart, on-line physical oceanography book.</a:t>
            </a:r>
            <a:endParaRPr lang="en-US" sz="2400" kern="1200" dirty="0" smtClean="0">
              <a:solidFill>
                <a:prstClr val="black"/>
              </a:solidFill>
              <a:latin typeface="Calibri"/>
              <a:ea typeface="Arial" pitchFamily="-65" charset="0"/>
              <a:cs typeface="+mn-cs"/>
            </a:endParaRPr>
          </a:p>
          <a:p>
            <a:pPr marL="538163" indent="-538163" defTabSz="457200" eaLnBrk="1" fontAlgn="auto" hangingPunct="1">
              <a:spcBef>
                <a:spcPct val="20000"/>
              </a:spcBef>
              <a:spcAft>
                <a:spcPts val="0"/>
              </a:spcAft>
              <a:buClrTx/>
              <a:buSzTx/>
              <a:buFont typeface="StarSymbol" charset="0"/>
              <a:buNone/>
              <a:defRPr/>
            </a:pPr>
            <a:r>
              <a:rPr lang="en-US" sz="2400" b="1" i="1" kern="1200" dirty="0" smtClean="0">
                <a:solidFill>
                  <a:srgbClr val="008000"/>
                </a:solidFill>
                <a:latin typeface="Calibri"/>
                <a:ea typeface="Arial" pitchFamily="-65" charset="0"/>
                <a:cs typeface="+mn-cs"/>
              </a:rPr>
              <a:t>Course web page: </a:t>
            </a:r>
            <a:r>
              <a:rPr lang="en-US" sz="2400" kern="1200" dirty="0" smtClean="0">
                <a:solidFill>
                  <a:prstClr val="black"/>
                </a:solidFill>
                <a:latin typeface="Calibri"/>
                <a:ea typeface="Arial" pitchFamily="-65" charset="0"/>
                <a:cs typeface="+mn-cs"/>
              </a:rPr>
              <a:t>homework, announcements, student presentations … </a:t>
            </a:r>
          </a:p>
          <a:p>
            <a:pPr marL="538163" indent="-538163" defTabSz="457200" eaLnBrk="1" fontAlgn="auto" hangingPunct="1">
              <a:spcBef>
                <a:spcPct val="20000"/>
              </a:spcBef>
              <a:spcAft>
                <a:spcPts val="0"/>
              </a:spcAft>
              <a:buClrTx/>
              <a:buSzTx/>
              <a:buNone/>
              <a:defRPr/>
            </a:pPr>
            <a:r>
              <a:rPr lang="en-US" sz="2400" u="sng" kern="1200" dirty="0" smtClean="0">
                <a:solidFill>
                  <a:srgbClr val="0000FF"/>
                </a:solidFill>
                <a:latin typeface="Calibri"/>
                <a:ea typeface="Arial" pitchFamily="-65" charset="0"/>
                <a:cs typeface="+mn-cs"/>
                <a:hlinkClick r:id="rId2"/>
              </a:rPr>
              <a:t>http://isites.harvard.edu/icb/icb.do?keyword=k80060</a:t>
            </a:r>
            <a:r>
              <a:rPr lang="en-US" sz="2400" u="sng" kern="1200" dirty="0" smtClean="0">
                <a:solidFill>
                  <a:srgbClr val="0000FF"/>
                </a:solidFill>
                <a:latin typeface="Calibri"/>
                <a:ea typeface="Arial" pitchFamily="-65" charset="0"/>
                <a:cs typeface="+mn-cs"/>
              </a:rPr>
              <a:t> </a:t>
            </a:r>
          </a:p>
          <a:p>
            <a:pPr marL="538163" indent="-538163" defTabSz="457200" eaLnBrk="1" fontAlgn="auto" hangingPunct="1">
              <a:spcBef>
                <a:spcPct val="20000"/>
              </a:spcBef>
              <a:spcAft>
                <a:spcPts val="0"/>
              </a:spcAft>
              <a:buClrTx/>
              <a:buSzTx/>
              <a:buFont typeface="StarSymbol" charset="0"/>
              <a:buNone/>
              <a:defRPr/>
            </a:pPr>
            <a:r>
              <a:rPr lang="en-US" sz="2400" b="1" i="1" kern="1200" dirty="0" smtClean="0">
                <a:solidFill>
                  <a:srgbClr val="008000"/>
                </a:solidFill>
                <a:latin typeface="Calibri"/>
                <a:ea typeface="Arial" pitchFamily="-65" charset="0"/>
                <a:cs typeface="+mn-cs"/>
              </a:rPr>
              <a:t>Teaching notes with links to on-line sources for lectures: </a:t>
            </a:r>
          </a:p>
          <a:p>
            <a:pPr marL="538163" indent="-538163" defTabSz="457200" eaLnBrk="1" fontAlgn="auto" hangingPunct="1">
              <a:spcBef>
                <a:spcPct val="20000"/>
              </a:spcBef>
              <a:spcAft>
                <a:spcPts val="0"/>
              </a:spcAft>
              <a:buClrTx/>
              <a:buSzTx/>
              <a:buFont typeface="StarSymbol" charset="0"/>
              <a:buNone/>
              <a:defRPr/>
            </a:pPr>
            <a:r>
              <a:rPr lang="en-US" sz="2400" u="sng" kern="1200" dirty="0" smtClean="0">
                <a:solidFill>
                  <a:srgbClr val="0000FF"/>
                </a:solidFill>
                <a:latin typeface="Calibri"/>
                <a:ea typeface="Arial" pitchFamily="-65" charset="0"/>
                <a:cs typeface="+mn-cs"/>
                <a:hlinkClick r:id="rId3"/>
              </a:rPr>
              <a:t>http://www.seas.harvard.edu/climate/eli/Courses/EPS131/2012spring/teaching-notes-intro-physical-oceanogr.pdf</a:t>
            </a:r>
            <a:endParaRPr lang="en-US" sz="2400" kern="1200" dirty="0" smtClean="0">
              <a:latin typeface="Calibri"/>
              <a:ea typeface="Arial" pitchFamily="-65" charset="0"/>
              <a:cs typeface="+mn-cs"/>
            </a:endParaRPr>
          </a:p>
          <a:p>
            <a:pPr marL="538163" indent="-538163" defTabSz="457200" eaLnBrk="1" fontAlgn="auto" hangingPunct="1">
              <a:spcBef>
                <a:spcPct val="20000"/>
              </a:spcBef>
              <a:spcAft>
                <a:spcPts val="0"/>
              </a:spcAft>
              <a:buClrTx/>
              <a:buSzTx/>
              <a:buFont typeface="StarSymbol" charset="0"/>
              <a:buNone/>
              <a:defRPr/>
            </a:pPr>
            <a:endParaRPr lang="en-US" sz="2400" b="1" i="1" kern="1200" dirty="0" smtClean="0">
              <a:solidFill>
                <a:prstClr val="black"/>
              </a:solidFill>
              <a:latin typeface="Calibri"/>
              <a:ea typeface="Arial" pitchFamily="-65" charset="0"/>
              <a:cs typeface="+mn-cs"/>
            </a:endParaRPr>
          </a:p>
          <a:p>
            <a:pPr marL="538163" indent="-538163" defTabSz="457200" eaLnBrk="1" fontAlgn="auto" hangingPunct="1">
              <a:spcBef>
                <a:spcPct val="20000"/>
              </a:spcBef>
              <a:spcAft>
                <a:spcPts val="0"/>
              </a:spcAft>
              <a:buClrTx/>
              <a:buSzTx/>
              <a:buFont typeface="StarSymbol"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5894388" y="3857625"/>
            <a:ext cx="3868737" cy="6018213"/>
          </a:xfrm>
          <a:prstGeom prst="rect">
            <a:avLst/>
          </a:prstGeom>
          <a:noFill/>
          <a:ln w="9525">
            <a:noFill/>
            <a:miter lim="800000"/>
            <a:headEnd/>
            <a:tailEnd/>
          </a:ln>
        </p:spPr>
      </p:pic>
      <p:grpSp>
        <p:nvGrpSpPr>
          <p:cNvPr id="44035" name="Group 3"/>
          <p:cNvGrpSpPr>
            <a:grpSpLocks/>
          </p:cNvGrpSpPr>
          <p:nvPr/>
        </p:nvGrpSpPr>
        <p:grpSpPr bwMode="auto">
          <a:xfrm>
            <a:off x="-217488" y="76200"/>
            <a:ext cx="4570413" cy="1339850"/>
            <a:chOff x="-137" y="48"/>
            <a:chExt cx="2879" cy="844"/>
          </a:xfrm>
        </p:grpSpPr>
        <p:sp>
          <p:nvSpPr>
            <p:cNvPr id="44041" name="AutoShape 4"/>
            <p:cNvSpPr>
              <a:spLocks noChangeArrowheads="1"/>
            </p:cNvSpPr>
            <p:nvPr/>
          </p:nvSpPr>
          <p:spPr bwMode="auto">
            <a:xfrm>
              <a:off x="-137" y="48"/>
              <a:ext cx="2879" cy="844"/>
            </a:xfrm>
            <a:prstGeom prst="roundRect">
              <a:avLst>
                <a:gd name="adj" fmla="val 116"/>
              </a:avLst>
            </a:prstGeom>
            <a:noFill/>
            <a:ln w="9525">
              <a:noFill/>
              <a:round/>
              <a:headEnd/>
              <a:tailEnd/>
            </a:ln>
          </p:spPr>
          <p:txBody>
            <a:bodyPr wrap="none" anchor="ctr">
              <a:prstTxWarp prst="textNoShape">
                <a:avLst/>
              </a:prstTxWarp>
            </a:bodyPr>
            <a:lstStyle/>
            <a:p>
              <a:endParaRPr lang="he-IL"/>
            </a:p>
          </p:txBody>
        </p:sp>
        <p:sp>
          <p:nvSpPr>
            <p:cNvPr id="44042" name="Text Box 5"/>
            <p:cNvSpPr txBox="1">
              <a:spLocks noChangeArrowheads="1"/>
            </p:cNvSpPr>
            <p:nvPr/>
          </p:nvSpPr>
          <p:spPr bwMode="auto">
            <a:xfrm>
              <a:off x="-137" y="123"/>
              <a:ext cx="2879" cy="692"/>
            </a:xfrm>
            <a:prstGeom prst="rect">
              <a:avLst/>
            </a:prstGeom>
            <a:noFill/>
            <a:ln w="9525">
              <a:noFill/>
              <a:miter lim="800000"/>
              <a:headEnd/>
              <a:tailEnd/>
            </a:ln>
          </p:spPr>
          <p:txBody>
            <a:bodyPr lIns="0" tIns="0" rIns="0" bIns="0" anchor="ctr">
              <a:prstTxWarp prst="textNoShape">
                <a:avLst/>
              </a:prstTxWarp>
              <a:spAutoFit/>
            </a:bodyPr>
            <a:lstStyle/>
            <a:p>
              <a:pPr algn="ctr" defTabSz="912813" eaLnBrk="1">
                <a:buClr>
                  <a:srgbClr val="000000"/>
                </a:buClr>
                <a:buSzPct val="82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sz="3600" b="1">
                  <a:latin typeface="Arial" pitchFamily="-1" charset="0"/>
                </a:rPr>
                <a:t>Ships</a:t>
              </a:r>
              <a:r>
                <a:rPr lang="en-GB" sz="3600" b="1">
                  <a:solidFill>
                    <a:schemeClr val="tx1"/>
                  </a:solidFill>
                  <a:latin typeface="Arial" pitchFamily="-1" charset="0"/>
                </a:rPr>
                <a:t>, </a:t>
              </a:r>
              <a:r>
                <a:rPr lang="en-GB" sz="3600" b="1">
                  <a:solidFill>
                    <a:srgbClr val="FF0000"/>
                  </a:solidFill>
                  <a:latin typeface="Arial" pitchFamily="-1" charset="0"/>
                </a:rPr>
                <a:t>satellites</a:t>
              </a:r>
              <a:r>
                <a:rPr lang="en-GB" sz="3600" b="1">
                  <a:solidFill>
                    <a:schemeClr val="tx1"/>
                  </a:solidFill>
                  <a:latin typeface="Arial" pitchFamily="-1" charset="0"/>
                </a:rPr>
                <a:t>, moorings, floats</a:t>
              </a:r>
            </a:p>
          </p:txBody>
        </p:sp>
      </p:grpSp>
      <p:pic>
        <p:nvPicPr>
          <p:cNvPr id="44036" name="Picture 6"/>
          <p:cNvPicPr>
            <a:picLocks noChangeAspect="1" noChangeArrowheads="1"/>
          </p:cNvPicPr>
          <p:nvPr/>
        </p:nvPicPr>
        <p:blipFill>
          <a:blip r:embed="rId4"/>
          <a:srcRect/>
          <a:stretch>
            <a:fillRect/>
          </a:stretch>
        </p:blipFill>
        <p:spPr bwMode="auto">
          <a:xfrm>
            <a:off x="87313" y="1493838"/>
            <a:ext cx="4090987" cy="4953000"/>
          </a:xfrm>
          <a:prstGeom prst="rect">
            <a:avLst/>
          </a:prstGeom>
          <a:noFill/>
          <a:ln w="9525">
            <a:noFill/>
            <a:miter lim="800000"/>
            <a:headEnd/>
            <a:tailEnd/>
          </a:ln>
        </p:spPr>
      </p:pic>
      <p:grpSp>
        <p:nvGrpSpPr>
          <p:cNvPr id="44037" name="Group 7"/>
          <p:cNvGrpSpPr>
            <a:grpSpLocks/>
          </p:cNvGrpSpPr>
          <p:nvPr/>
        </p:nvGrpSpPr>
        <p:grpSpPr bwMode="auto">
          <a:xfrm>
            <a:off x="87313" y="6446838"/>
            <a:ext cx="5484812" cy="1066800"/>
            <a:chOff x="55" y="4061"/>
            <a:chExt cx="3455" cy="672"/>
          </a:xfrm>
        </p:grpSpPr>
        <p:sp>
          <p:nvSpPr>
            <p:cNvPr id="44039" name="AutoShape 8"/>
            <p:cNvSpPr>
              <a:spLocks noChangeArrowheads="1"/>
            </p:cNvSpPr>
            <p:nvPr/>
          </p:nvSpPr>
          <p:spPr bwMode="auto">
            <a:xfrm>
              <a:off x="55" y="4061"/>
              <a:ext cx="3455" cy="671"/>
            </a:xfrm>
            <a:prstGeom prst="roundRect">
              <a:avLst>
                <a:gd name="adj" fmla="val 148"/>
              </a:avLst>
            </a:prstGeom>
            <a:solidFill>
              <a:srgbClr val="FFFFFF"/>
            </a:solidFill>
            <a:ln w="9525">
              <a:noFill/>
              <a:round/>
              <a:headEnd/>
              <a:tailEnd/>
            </a:ln>
          </p:spPr>
          <p:txBody>
            <a:bodyPr wrap="none" anchor="ctr">
              <a:prstTxWarp prst="textNoShape">
                <a:avLst/>
              </a:prstTxWarp>
            </a:bodyPr>
            <a:lstStyle/>
            <a:p>
              <a:endParaRPr lang="he-IL"/>
            </a:p>
          </p:txBody>
        </p:sp>
        <p:sp>
          <p:nvSpPr>
            <p:cNvPr id="44040" name="Text Box 9"/>
            <p:cNvSpPr txBox="1">
              <a:spLocks noChangeArrowheads="1"/>
            </p:cNvSpPr>
            <p:nvPr/>
          </p:nvSpPr>
          <p:spPr bwMode="auto">
            <a:xfrm>
              <a:off x="55" y="4061"/>
              <a:ext cx="3455" cy="672"/>
            </a:xfrm>
            <a:prstGeom prst="rect">
              <a:avLst/>
            </a:prstGeom>
            <a:noFill/>
            <a:ln w="9525">
              <a:noFill/>
              <a:miter lim="800000"/>
              <a:headEnd/>
              <a:tailEnd/>
            </a:ln>
          </p:spPr>
          <p:txBody>
            <a:bodyPr lIns="89991" tIns="46795" rIns="89991" bIns="46795">
              <a:prstTxWarp prst="textNoShape">
                <a:avLst/>
              </a:prstTxWarp>
              <a:spAutoFit/>
            </a:bodyPr>
            <a:lstStyle/>
            <a:p>
              <a:pPr defTabSz="912813" eaLnBrk="1">
                <a:buClr>
                  <a:srgbClr val="000000"/>
                </a:buClr>
                <a:buSzPct val="60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sz="3200">
                  <a:solidFill>
                    <a:srgbClr val="FF0000"/>
                  </a:solidFill>
                  <a:latin typeface="Arial" pitchFamily="-1" charset="0"/>
                </a:rPr>
                <a:t>Altimeter</a:t>
              </a:r>
              <a:r>
                <a:rPr lang="en-GB" sz="3200">
                  <a:latin typeface="Arial" pitchFamily="-1" charset="0"/>
                </a:rPr>
                <a:t>: radar measuring ocean surface height</a:t>
              </a:r>
            </a:p>
          </p:txBody>
        </p:sp>
      </p:grpSp>
      <p:pic>
        <p:nvPicPr>
          <p:cNvPr id="44038" name="Picture 10"/>
          <p:cNvPicPr>
            <a:picLocks noChangeAspect="1" noChangeArrowheads="1"/>
          </p:cNvPicPr>
          <p:nvPr/>
        </p:nvPicPr>
        <p:blipFill>
          <a:blip r:embed="rId5"/>
          <a:srcRect/>
          <a:stretch>
            <a:fillRect/>
          </a:stretch>
        </p:blipFill>
        <p:spPr bwMode="auto">
          <a:xfrm>
            <a:off x="4354513" y="198438"/>
            <a:ext cx="5726112" cy="35544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4722813" cy="1263650"/>
            <a:chOff x="0" y="0"/>
            <a:chExt cx="2975" cy="796"/>
          </a:xfrm>
        </p:grpSpPr>
        <p:sp>
          <p:nvSpPr>
            <p:cNvPr id="46086" name="AutoShape 3"/>
            <p:cNvSpPr>
              <a:spLocks noChangeArrowheads="1"/>
            </p:cNvSpPr>
            <p:nvPr/>
          </p:nvSpPr>
          <p:spPr bwMode="auto">
            <a:xfrm>
              <a:off x="0" y="0"/>
              <a:ext cx="2975" cy="796"/>
            </a:xfrm>
            <a:prstGeom prst="roundRect">
              <a:avLst>
                <a:gd name="adj" fmla="val 125"/>
              </a:avLst>
            </a:prstGeom>
            <a:noFill/>
            <a:ln w="9525">
              <a:noFill/>
              <a:round/>
              <a:headEnd/>
              <a:tailEnd/>
            </a:ln>
          </p:spPr>
          <p:txBody>
            <a:bodyPr wrap="none" anchor="ctr">
              <a:prstTxWarp prst="textNoShape">
                <a:avLst/>
              </a:prstTxWarp>
            </a:bodyPr>
            <a:lstStyle/>
            <a:p>
              <a:endParaRPr lang="he-IL"/>
            </a:p>
          </p:txBody>
        </p:sp>
        <p:sp>
          <p:nvSpPr>
            <p:cNvPr id="46087" name="Text Box 4"/>
            <p:cNvSpPr txBox="1">
              <a:spLocks noChangeArrowheads="1"/>
            </p:cNvSpPr>
            <p:nvPr/>
          </p:nvSpPr>
          <p:spPr bwMode="auto">
            <a:xfrm>
              <a:off x="0" y="52"/>
              <a:ext cx="2975" cy="692"/>
            </a:xfrm>
            <a:prstGeom prst="rect">
              <a:avLst/>
            </a:prstGeom>
            <a:noFill/>
            <a:ln w="9525">
              <a:noFill/>
              <a:miter lim="800000"/>
              <a:headEnd/>
              <a:tailEnd/>
            </a:ln>
          </p:spPr>
          <p:txBody>
            <a:bodyPr lIns="0" tIns="0" rIns="0" bIns="0" anchor="ctr">
              <a:prstTxWarp prst="textNoShape">
                <a:avLst/>
              </a:prstTxWarp>
              <a:spAutoFit/>
            </a:bodyPr>
            <a:lstStyle/>
            <a:p>
              <a:pPr algn="ctr" defTabSz="912813" eaLnBrk="1">
                <a:buClr>
                  <a:srgbClr val="000000"/>
                </a:buClr>
                <a:buSzPct val="82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sz="3600" b="1">
                  <a:latin typeface="Arial" pitchFamily="-1" charset="0"/>
                </a:rPr>
                <a:t>Ships</a:t>
              </a:r>
              <a:r>
                <a:rPr lang="en-GB" sz="3600" b="1">
                  <a:solidFill>
                    <a:schemeClr val="tx1"/>
                  </a:solidFill>
                  <a:latin typeface="Arial" pitchFamily="-1" charset="0"/>
                </a:rPr>
                <a:t>, </a:t>
              </a:r>
              <a:r>
                <a:rPr lang="en-GB" sz="3600" b="1">
                  <a:solidFill>
                    <a:srgbClr val="FF0000"/>
                  </a:solidFill>
                  <a:latin typeface="Arial" pitchFamily="-1" charset="0"/>
                </a:rPr>
                <a:t>satellites</a:t>
              </a:r>
              <a:r>
                <a:rPr lang="en-GB" sz="3600" b="1">
                  <a:solidFill>
                    <a:schemeClr val="tx1"/>
                  </a:solidFill>
                  <a:latin typeface="Arial" pitchFamily="-1" charset="0"/>
                </a:rPr>
                <a:t>, moorings, floats</a:t>
              </a:r>
            </a:p>
          </p:txBody>
        </p:sp>
      </p:grpSp>
      <p:pic>
        <p:nvPicPr>
          <p:cNvPr id="46083" name="Picture 5"/>
          <p:cNvPicPr>
            <a:picLocks noChangeAspect="1" noChangeArrowheads="1"/>
          </p:cNvPicPr>
          <p:nvPr/>
        </p:nvPicPr>
        <p:blipFill>
          <a:blip r:embed="rId3"/>
          <a:srcRect/>
          <a:stretch>
            <a:fillRect/>
          </a:stretch>
        </p:blipFill>
        <p:spPr bwMode="auto">
          <a:xfrm>
            <a:off x="0" y="1566863"/>
            <a:ext cx="7097713" cy="4575175"/>
          </a:xfrm>
          <a:prstGeom prst="rect">
            <a:avLst/>
          </a:prstGeom>
          <a:noFill/>
          <a:ln w="9525">
            <a:noFill/>
            <a:miter lim="800000"/>
            <a:headEnd/>
            <a:tailEnd/>
          </a:ln>
        </p:spPr>
      </p:pic>
      <p:pic>
        <p:nvPicPr>
          <p:cNvPr id="46084" name="Picture 6"/>
          <p:cNvPicPr>
            <a:picLocks noChangeAspect="1" noChangeArrowheads="1"/>
          </p:cNvPicPr>
          <p:nvPr/>
        </p:nvPicPr>
        <p:blipFill>
          <a:blip r:embed="rId4"/>
          <a:srcRect/>
          <a:stretch>
            <a:fillRect/>
          </a:stretch>
        </p:blipFill>
        <p:spPr bwMode="auto">
          <a:xfrm>
            <a:off x="4811713" y="3608388"/>
            <a:ext cx="5268912" cy="3951287"/>
          </a:xfrm>
          <a:prstGeom prst="rect">
            <a:avLst/>
          </a:prstGeom>
          <a:noFill/>
          <a:ln w="9525">
            <a:noFill/>
            <a:miter lim="800000"/>
            <a:headEnd/>
            <a:tailEnd/>
          </a:ln>
        </p:spPr>
      </p:pic>
      <p:sp>
        <p:nvSpPr>
          <p:cNvPr id="46085" name="Rectangle 7"/>
          <p:cNvSpPr>
            <a:spLocks noGrp="1" noChangeArrowheads="1"/>
          </p:cNvSpPr>
          <p:nvPr>
            <p:ph type="body"/>
          </p:nvPr>
        </p:nvSpPr>
        <p:spPr>
          <a:xfrm>
            <a:off x="4953000" y="0"/>
            <a:ext cx="5497513" cy="1570038"/>
          </a:xfrm>
        </p:spPr>
        <p:txBody>
          <a:bodyPr anchor="t"/>
          <a:lstStyle/>
          <a:p>
            <a:pPr marL="427038" indent="-322263" algn="l" eaLnBrk="1">
              <a:spcAft>
                <a:spcPts val="1375"/>
              </a:spcAft>
              <a:buFont typeface="StarSymbo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a:latin typeface="Arial" pitchFamily="-1" charset="0"/>
                <a:ea typeface="Arial" pitchFamily="-1" charset="0"/>
                <a:cs typeface="Arial" pitchFamily="-1" charset="0"/>
              </a:rPr>
              <a:t>More: sea surface temperature (infrared), scatterometer  (winds), &amp; more…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941388" y="1570038"/>
            <a:ext cx="4548187" cy="6019800"/>
          </a:xfrm>
          <a:prstGeom prst="rect">
            <a:avLst/>
          </a:prstGeom>
          <a:noFill/>
          <a:ln w="9525">
            <a:noFill/>
            <a:miter lim="800000"/>
            <a:headEnd/>
            <a:tailEnd/>
          </a:ln>
        </p:spPr>
      </p:pic>
      <p:pic>
        <p:nvPicPr>
          <p:cNvPr id="48131" name="Picture 3"/>
          <p:cNvPicPr>
            <a:picLocks noChangeAspect="1" noChangeArrowheads="1"/>
          </p:cNvPicPr>
          <p:nvPr/>
        </p:nvPicPr>
        <p:blipFill>
          <a:blip r:embed="rId4"/>
          <a:srcRect/>
          <a:stretch>
            <a:fillRect/>
          </a:stretch>
        </p:blipFill>
        <p:spPr bwMode="auto">
          <a:xfrm>
            <a:off x="9525" y="3322638"/>
            <a:ext cx="2592388" cy="3576637"/>
          </a:xfrm>
          <a:prstGeom prst="rect">
            <a:avLst/>
          </a:prstGeom>
          <a:noFill/>
          <a:ln w="9525">
            <a:noFill/>
            <a:miter lim="800000"/>
            <a:headEnd/>
            <a:tailEnd/>
          </a:ln>
        </p:spPr>
      </p:pic>
      <p:grpSp>
        <p:nvGrpSpPr>
          <p:cNvPr id="48132" name="Group 4"/>
          <p:cNvGrpSpPr>
            <a:grpSpLocks/>
          </p:cNvGrpSpPr>
          <p:nvPr/>
        </p:nvGrpSpPr>
        <p:grpSpPr bwMode="auto">
          <a:xfrm>
            <a:off x="0" y="0"/>
            <a:ext cx="4722813" cy="1263650"/>
            <a:chOff x="0" y="0"/>
            <a:chExt cx="2975" cy="796"/>
          </a:xfrm>
        </p:grpSpPr>
        <p:sp>
          <p:nvSpPr>
            <p:cNvPr id="48134" name="AutoShape 5"/>
            <p:cNvSpPr>
              <a:spLocks noChangeArrowheads="1"/>
            </p:cNvSpPr>
            <p:nvPr/>
          </p:nvSpPr>
          <p:spPr bwMode="auto">
            <a:xfrm>
              <a:off x="0" y="0"/>
              <a:ext cx="2975" cy="796"/>
            </a:xfrm>
            <a:prstGeom prst="roundRect">
              <a:avLst>
                <a:gd name="adj" fmla="val 125"/>
              </a:avLst>
            </a:prstGeom>
            <a:noFill/>
            <a:ln w="9525">
              <a:noFill/>
              <a:round/>
              <a:headEnd/>
              <a:tailEnd/>
            </a:ln>
          </p:spPr>
          <p:txBody>
            <a:bodyPr wrap="none" anchor="ctr">
              <a:prstTxWarp prst="textNoShape">
                <a:avLst/>
              </a:prstTxWarp>
            </a:bodyPr>
            <a:lstStyle/>
            <a:p>
              <a:endParaRPr lang="he-IL"/>
            </a:p>
          </p:txBody>
        </p:sp>
        <p:sp>
          <p:nvSpPr>
            <p:cNvPr id="48135" name="Text Box 6"/>
            <p:cNvSpPr txBox="1">
              <a:spLocks noChangeArrowheads="1"/>
            </p:cNvSpPr>
            <p:nvPr/>
          </p:nvSpPr>
          <p:spPr bwMode="auto">
            <a:xfrm>
              <a:off x="0" y="52"/>
              <a:ext cx="2975" cy="692"/>
            </a:xfrm>
            <a:prstGeom prst="rect">
              <a:avLst/>
            </a:prstGeom>
            <a:noFill/>
            <a:ln w="9525">
              <a:noFill/>
              <a:miter lim="800000"/>
              <a:headEnd/>
              <a:tailEnd/>
            </a:ln>
          </p:spPr>
          <p:txBody>
            <a:bodyPr lIns="0" tIns="0" rIns="0" bIns="0" anchor="ctr">
              <a:prstTxWarp prst="textNoShape">
                <a:avLst/>
              </a:prstTxWarp>
              <a:spAutoFit/>
            </a:bodyPr>
            <a:lstStyle/>
            <a:p>
              <a:pPr algn="ctr" defTabSz="912813" eaLnBrk="1">
                <a:buClr>
                  <a:srgbClr val="000000"/>
                </a:buClr>
                <a:buSzPct val="82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sz="3600" b="1">
                  <a:latin typeface="Arial" pitchFamily="-1" charset="0"/>
                </a:rPr>
                <a:t>Ships</a:t>
              </a:r>
              <a:r>
                <a:rPr lang="en-GB" sz="3600" b="1">
                  <a:solidFill>
                    <a:schemeClr val="tx1"/>
                  </a:solidFill>
                  <a:latin typeface="Arial" pitchFamily="-1" charset="0"/>
                </a:rPr>
                <a:t>, </a:t>
              </a:r>
              <a:r>
                <a:rPr lang="en-GB" sz="3600" b="1">
                  <a:latin typeface="Arial" pitchFamily="-1" charset="0"/>
                </a:rPr>
                <a:t>satellites</a:t>
              </a:r>
              <a:r>
                <a:rPr lang="en-GB" sz="3600" b="1">
                  <a:solidFill>
                    <a:schemeClr val="tx1"/>
                  </a:solidFill>
                  <a:latin typeface="Arial" pitchFamily="-1" charset="0"/>
                </a:rPr>
                <a:t>, </a:t>
              </a:r>
              <a:r>
                <a:rPr lang="en-GB" sz="3600" b="1">
                  <a:solidFill>
                    <a:srgbClr val="FF0000"/>
                  </a:solidFill>
                  <a:latin typeface="Arial" pitchFamily="-1" charset="0"/>
                </a:rPr>
                <a:t>moorings</a:t>
              </a:r>
              <a:r>
                <a:rPr lang="en-GB" sz="3600" b="1">
                  <a:solidFill>
                    <a:schemeClr val="tx1"/>
                  </a:solidFill>
                  <a:latin typeface="Arial" pitchFamily="-1" charset="0"/>
                </a:rPr>
                <a:t>, floats</a:t>
              </a:r>
            </a:p>
          </p:txBody>
        </p:sp>
      </p:grpSp>
      <p:pic>
        <p:nvPicPr>
          <p:cNvPr id="48133" name="Picture 7"/>
          <p:cNvPicPr>
            <a:picLocks noChangeAspect="1" noChangeArrowheads="1"/>
          </p:cNvPicPr>
          <p:nvPr/>
        </p:nvPicPr>
        <p:blipFill>
          <a:blip r:embed="rId5"/>
          <a:srcRect/>
          <a:stretch>
            <a:fillRect/>
          </a:stretch>
        </p:blipFill>
        <p:spPr bwMode="auto">
          <a:xfrm>
            <a:off x="5635625" y="0"/>
            <a:ext cx="4445000" cy="7559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188" y="0"/>
            <a:ext cx="5386387" cy="103663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FF0000"/>
                </a:solidFill>
                <a:latin typeface="Arial" pitchFamily="-1" charset="0"/>
                <a:ea typeface="Arial" pitchFamily="-1" charset="0"/>
                <a:cs typeface="Arial" pitchFamily="-1" charset="0"/>
              </a:rPr>
              <a:t>Waves</a:t>
            </a:r>
            <a:r>
              <a:rPr lang="en-GB" sz="3600" b="1">
                <a:latin typeface="Arial" pitchFamily="-1" charset="0"/>
                <a:ea typeface="Arial" pitchFamily="-1" charset="0"/>
                <a:cs typeface="Arial" pitchFamily="-1" charset="0"/>
              </a:rPr>
              <a:t>, Tides, Tsunami</a:t>
            </a:r>
          </a:p>
        </p:txBody>
      </p:sp>
      <p:pic>
        <p:nvPicPr>
          <p:cNvPr id="50179" name="Picture 3"/>
          <p:cNvPicPr>
            <a:picLocks noChangeAspect="1" noChangeArrowheads="1"/>
          </p:cNvPicPr>
          <p:nvPr/>
        </p:nvPicPr>
        <p:blipFill>
          <a:blip r:embed="rId3"/>
          <a:srcRect/>
          <a:stretch>
            <a:fillRect/>
          </a:stretch>
        </p:blipFill>
        <p:spPr bwMode="auto">
          <a:xfrm>
            <a:off x="4241800" y="3005138"/>
            <a:ext cx="5729288" cy="4554537"/>
          </a:xfrm>
          <a:prstGeom prst="rect">
            <a:avLst/>
          </a:prstGeom>
          <a:noFill/>
          <a:ln w="9525">
            <a:noFill/>
            <a:miter lim="800000"/>
            <a:headEnd/>
            <a:tailEnd/>
          </a:ln>
        </p:spPr>
      </p:pic>
      <p:sp>
        <p:nvSpPr>
          <p:cNvPr id="50180" name="Rectangle 4"/>
          <p:cNvSpPr>
            <a:spLocks noGrp="1" noChangeArrowheads="1"/>
          </p:cNvSpPr>
          <p:nvPr>
            <p:ph type="body" idx="1"/>
          </p:nvPr>
        </p:nvSpPr>
        <p:spPr>
          <a:xfrm>
            <a:off x="0" y="6843713"/>
            <a:ext cx="4248150" cy="547687"/>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ea typeface="ＭＳ Ｐゴシック" pitchFamily="-1" charset="-128"/>
                <a:cs typeface="ＭＳ Ｐゴシック" pitchFamily="-1" charset="-128"/>
              </a:rPr>
              <a:t>Fu Chuan-Fu &amp; friends</a:t>
            </a:r>
          </a:p>
        </p:txBody>
      </p:sp>
      <p:pic>
        <p:nvPicPr>
          <p:cNvPr id="50181" name="Picture 5"/>
          <p:cNvPicPr>
            <a:picLocks noChangeAspect="1" noChangeArrowheads="1"/>
          </p:cNvPicPr>
          <p:nvPr/>
        </p:nvPicPr>
        <p:blipFill>
          <a:blip r:embed="rId4"/>
          <a:srcRect/>
          <a:stretch>
            <a:fillRect/>
          </a:stretch>
        </p:blipFill>
        <p:spPr bwMode="auto">
          <a:xfrm>
            <a:off x="5611813" y="444500"/>
            <a:ext cx="4275137" cy="3111500"/>
          </a:xfrm>
          <a:prstGeom prst="rect">
            <a:avLst/>
          </a:prstGeom>
          <a:noFill/>
          <a:ln w="9525">
            <a:noFill/>
            <a:miter lim="800000"/>
            <a:headEnd/>
            <a:tailEnd/>
          </a:ln>
        </p:spPr>
      </p:pic>
      <p:pic>
        <p:nvPicPr>
          <p:cNvPr id="50182" name="Picture 6"/>
          <p:cNvPicPr>
            <a:picLocks noChangeAspect="1" noChangeArrowheads="1"/>
          </p:cNvPicPr>
          <p:nvPr/>
        </p:nvPicPr>
        <p:blipFill>
          <a:blip r:embed="rId5"/>
          <a:srcRect/>
          <a:stretch>
            <a:fillRect/>
          </a:stretch>
        </p:blipFill>
        <p:spPr bwMode="auto">
          <a:xfrm>
            <a:off x="0" y="3216275"/>
            <a:ext cx="3997325" cy="3587750"/>
          </a:xfrm>
          <a:prstGeom prst="rect">
            <a:avLst/>
          </a:prstGeom>
          <a:noFill/>
          <a:ln w="9525">
            <a:noFill/>
            <a:miter lim="800000"/>
            <a:headEnd/>
            <a:tailEnd/>
          </a:ln>
        </p:spPr>
      </p:pic>
      <p:sp>
        <p:nvSpPr>
          <p:cNvPr id="50183" name="Text Box 7"/>
          <p:cNvSpPr txBox="1">
            <a:spLocks noChangeArrowheads="1"/>
          </p:cNvSpPr>
          <p:nvPr/>
        </p:nvSpPr>
        <p:spPr bwMode="auto">
          <a:xfrm>
            <a:off x="319088" y="1112838"/>
            <a:ext cx="4637087" cy="1927225"/>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buFontTx/>
              <a:buChar char="•"/>
            </a:pPr>
            <a:r>
              <a:rPr lang="en-US">
                <a:solidFill>
                  <a:schemeClr val="tx1"/>
                </a:solidFill>
                <a:latin typeface="Arial" pitchFamily="-1" charset="0"/>
              </a:rPr>
              <a:t> There is much more to waves than just surface waves at the beach…</a:t>
            </a:r>
          </a:p>
          <a:p>
            <a:pPr defTabSz="1008063" eaLnBrk="1" hangingPunct="1">
              <a:buFontTx/>
              <a:buChar char="•"/>
            </a:pPr>
            <a:r>
              <a:rPr lang="en-US">
                <a:solidFill>
                  <a:srgbClr val="CC3300"/>
                </a:solidFill>
                <a:latin typeface="Arial" pitchFamily="-1" charset="0"/>
              </a:rPr>
              <a:t> Tides are surface waves, and so are Tsunami</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96913" y="0"/>
            <a:ext cx="8604250" cy="7905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ea typeface="Arial" pitchFamily="-1" charset="0"/>
                <a:cs typeface="Arial" pitchFamily="-1" charset="0"/>
              </a:rPr>
              <a:t>Waves</a:t>
            </a:r>
          </a:p>
        </p:txBody>
      </p:sp>
      <p:sp>
        <p:nvSpPr>
          <p:cNvPr id="52227" name="Rectangle 2"/>
          <p:cNvSpPr>
            <a:spLocks noGrp="1" noChangeArrowheads="1"/>
          </p:cNvSpPr>
          <p:nvPr>
            <p:ph type="body" idx="1"/>
          </p:nvPr>
        </p:nvSpPr>
        <p:spPr>
          <a:xfrm>
            <a:off x="468313" y="884238"/>
            <a:ext cx="8604250" cy="3887787"/>
          </a:xfrm>
        </p:spPr>
        <p:txBody>
          <a:bodyPr/>
          <a:lstStyle/>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What determines the relation between the wave length and period for wind waves?</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do waves break?</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do waves always arrive parallel to the coast?</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What determines the wave height?</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Can we predict surface waves?</a:t>
            </a:r>
          </a:p>
        </p:txBody>
      </p:sp>
      <p:pic>
        <p:nvPicPr>
          <p:cNvPr id="52228" name="Picture 3"/>
          <p:cNvPicPr>
            <a:picLocks noChangeAspect="1" noChangeArrowheads="1"/>
          </p:cNvPicPr>
          <p:nvPr/>
        </p:nvPicPr>
        <p:blipFill>
          <a:blip r:embed="rId3"/>
          <a:srcRect/>
          <a:stretch>
            <a:fillRect/>
          </a:stretch>
        </p:blipFill>
        <p:spPr bwMode="auto">
          <a:xfrm>
            <a:off x="6107113" y="4846638"/>
            <a:ext cx="3810000" cy="2540000"/>
          </a:xfrm>
          <a:prstGeom prst="rect">
            <a:avLst/>
          </a:prstGeom>
          <a:noFill/>
          <a:ln w="9525">
            <a:noFill/>
            <a:miter lim="800000"/>
            <a:headEnd/>
            <a:tailEnd/>
          </a:ln>
        </p:spPr>
      </p:pic>
      <p:pic>
        <p:nvPicPr>
          <p:cNvPr id="52229" name="Picture 6"/>
          <p:cNvPicPr>
            <a:picLocks noChangeAspect="1" noChangeArrowheads="1"/>
          </p:cNvPicPr>
          <p:nvPr/>
        </p:nvPicPr>
        <p:blipFill>
          <a:blip r:embed="rId4"/>
          <a:srcRect/>
          <a:stretch>
            <a:fillRect/>
          </a:stretch>
        </p:blipFill>
        <p:spPr bwMode="auto">
          <a:xfrm>
            <a:off x="228600" y="4800600"/>
            <a:ext cx="3897313" cy="25447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504825" y="0"/>
            <a:ext cx="9072563" cy="839788"/>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ea typeface="Arial" pitchFamily="-1" charset="0"/>
                <a:cs typeface="Arial" pitchFamily="-1" charset="0"/>
              </a:rPr>
              <a:t>Waves, </a:t>
            </a:r>
            <a:r>
              <a:rPr lang="en-GB">
                <a:solidFill>
                  <a:srgbClr val="FF0000"/>
                </a:solidFill>
                <a:latin typeface="Arial" pitchFamily="-1" charset="0"/>
                <a:ea typeface="Arial" pitchFamily="-1" charset="0"/>
                <a:cs typeface="Arial" pitchFamily="-1" charset="0"/>
              </a:rPr>
              <a:t>Tsunami,</a:t>
            </a:r>
            <a:r>
              <a:rPr lang="en-GB">
                <a:latin typeface="Arial" pitchFamily="-1" charset="0"/>
                <a:ea typeface="Arial" pitchFamily="-1" charset="0"/>
                <a:cs typeface="Arial" pitchFamily="-1" charset="0"/>
              </a:rPr>
              <a:t> Tides </a:t>
            </a:r>
          </a:p>
        </p:txBody>
      </p:sp>
      <p:pic>
        <p:nvPicPr>
          <p:cNvPr id="54276" name="Picture 3"/>
          <p:cNvPicPr>
            <a:picLocks noChangeAspect="1" noChangeArrowheads="1"/>
          </p:cNvPicPr>
          <p:nvPr/>
        </p:nvPicPr>
        <p:blipFill>
          <a:blip r:embed="rId4"/>
          <a:srcRect/>
          <a:stretch>
            <a:fillRect/>
          </a:stretch>
        </p:blipFill>
        <p:spPr bwMode="auto">
          <a:xfrm>
            <a:off x="84138" y="4121150"/>
            <a:ext cx="4200525" cy="2935288"/>
          </a:xfrm>
          <a:prstGeom prst="rect">
            <a:avLst/>
          </a:prstGeom>
          <a:noFill/>
          <a:ln w="9525">
            <a:noFill/>
            <a:miter lim="800000"/>
            <a:headEnd/>
            <a:tailEnd/>
          </a:ln>
        </p:spPr>
      </p:pic>
      <p:sp>
        <p:nvSpPr>
          <p:cNvPr id="54277" name="Text Box 4"/>
          <p:cNvSpPr txBox="1">
            <a:spLocks noChangeArrowheads="1"/>
          </p:cNvSpPr>
          <p:nvPr/>
        </p:nvSpPr>
        <p:spPr bwMode="auto">
          <a:xfrm>
            <a:off x="168275" y="7023100"/>
            <a:ext cx="4089400" cy="365125"/>
          </a:xfrm>
          <a:prstGeom prst="rect">
            <a:avLst/>
          </a:prstGeom>
          <a:noFill/>
          <a:ln w="9525">
            <a:noFill/>
            <a:miter lim="800000"/>
            <a:headEnd/>
            <a:tailEnd/>
          </a:ln>
        </p:spPr>
        <p:txBody>
          <a:bodyPr lIns="0" tIns="0" rIns="0" bIns="0">
            <a:prstTxWarp prst="textNoShape">
              <a:avLst/>
            </a:prstTxWarp>
            <a:spAutoFit/>
          </a:bodyPr>
          <a:lstStyle/>
          <a:p>
            <a:pPr defTabSz="912813" eaLnBrk="1">
              <a:buClr>
                <a:srgbClr val="000000"/>
              </a:buClr>
              <a:buSzPct val="45000"/>
              <a:buFont typeface="StarSymbol" charset="0"/>
              <a:buNone/>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en-GB">
                <a:solidFill>
                  <a:schemeClr val="tx1"/>
                </a:solidFill>
                <a:latin typeface="Arial" pitchFamily="-1" charset="0"/>
              </a:rPr>
              <a:t>1992, Indonesia, 3-4m waves</a:t>
            </a:r>
          </a:p>
        </p:txBody>
      </p:sp>
      <p:pic>
        <p:nvPicPr>
          <p:cNvPr id="54278" name="Picture 5"/>
          <p:cNvPicPr>
            <a:picLocks noChangeAspect="1" noChangeArrowheads="1"/>
          </p:cNvPicPr>
          <p:nvPr/>
        </p:nvPicPr>
        <p:blipFill>
          <a:blip r:embed="rId5"/>
          <a:srcRect/>
          <a:stretch>
            <a:fillRect/>
          </a:stretch>
        </p:blipFill>
        <p:spPr bwMode="auto">
          <a:xfrm>
            <a:off x="5143500" y="755650"/>
            <a:ext cx="4852988" cy="4541838"/>
          </a:xfrm>
          <a:prstGeom prst="rect">
            <a:avLst/>
          </a:prstGeom>
          <a:noFill/>
          <a:ln w="9525">
            <a:noFill/>
            <a:miter lim="800000"/>
            <a:headEnd/>
            <a:tailEnd/>
          </a:ln>
        </p:spPr>
      </p:pic>
      <p:pic>
        <p:nvPicPr>
          <p:cNvPr id="54279" name="Picture 6"/>
          <p:cNvPicPr>
            <a:picLocks noChangeAspect="1" noChangeArrowheads="1"/>
          </p:cNvPicPr>
          <p:nvPr/>
        </p:nvPicPr>
        <p:blipFill>
          <a:blip r:embed="rId6"/>
          <a:srcRect/>
          <a:stretch>
            <a:fillRect/>
          </a:stretch>
        </p:blipFill>
        <p:spPr bwMode="auto">
          <a:xfrm>
            <a:off x="6053138" y="4849813"/>
            <a:ext cx="3943350" cy="2625725"/>
          </a:xfrm>
          <a:prstGeom prst="rect">
            <a:avLst/>
          </a:prstGeom>
          <a:noFill/>
          <a:ln w="9525">
            <a:noFill/>
            <a:miter lim="800000"/>
            <a:headEnd/>
            <a:tailEnd/>
          </a:ln>
        </p:spPr>
      </p:pic>
      <p:sp>
        <p:nvSpPr>
          <p:cNvPr id="54280" name="Text Box 7"/>
          <p:cNvSpPr txBox="1">
            <a:spLocks noChangeArrowheads="1"/>
          </p:cNvSpPr>
          <p:nvPr/>
        </p:nvSpPr>
        <p:spPr bwMode="auto">
          <a:xfrm>
            <a:off x="168275" y="755650"/>
            <a:ext cx="4721225" cy="3276600"/>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buFontTx/>
              <a:buChar char="•"/>
            </a:pPr>
            <a:r>
              <a:rPr lang="en-US" sz="2600">
                <a:solidFill>
                  <a:schemeClr val="tx1"/>
                </a:solidFill>
                <a:latin typeface="Arial" pitchFamily="-1" charset="0"/>
              </a:rPr>
              <a:t> Caused by undersea   earthquakes, landfalls</a:t>
            </a:r>
          </a:p>
          <a:p>
            <a:pPr defTabSz="1008063" eaLnBrk="1" hangingPunct="1">
              <a:buFontTx/>
              <a:buChar char="•"/>
            </a:pPr>
            <a:r>
              <a:rPr lang="en-US" sz="2600">
                <a:solidFill>
                  <a:schemeClr val="tx1"/>
                </a:solidFill>
                <a:latin typeface="Arial" pitchFamily="-1" charset="0"/>
              </a:rPr>
              <a:t> propagate as </a:t>
            </a:r>
            <a:r>
              <a:rPr lang="en-US" sz="2600">
                <a:solidFill>
                  <a:srgbClr val="FF0000"/>
                </a:solidFill>
                <a:latin typeface="Arial" pitchFamily="-1" charset="0"/>
              </a:rPr>
              <a:t>undetectable</a:t>
            </a:r>
            <a:r>
              <a:rPr lang="en-US" sz="2600">
                <a:solidFill>
                  <a:schemeClr val="tx1"/>
                </a:solidFill>
                <a:latin typeface="Arial" pitchFamily="-1" charset="0"/>
              </a:rPr>
              <a:t>  low-amplitude surface waves</a:t>
            </a:r>
          </a:p>
          <a:p>
            <a:pPr defTabSz="1008063" eaLnBrk="1" hangingPunct="1">
              <a:buFontTx/>
              <a:buChar char="•"/>
            </a:pPr>
            <a:r>
              <a:rPr lang="en-US" sz="2600">
                <a:solidFill>
                  <a:schemeClr val="tx1"/>
                </a:solidFill>
                <a:latin typeface="Arial" pitchFamily="-1" charset="0"/>
              </a:rPr>
              <a:t> speed=</a:t>
            </a:r>
          </a:p>
          <a:p>
            <a:pPr defTabSz="1008063" eaLnBrk="1" hangingPunct="1">
              <a:buFontTx/>
              <a:buChar char="•"/>
            </a:pPr>
            <a:r>
              <a:rPr lang="en-US" sz="2600">
                <a:solidFill>
                  <a:schemeClr val="tx1"/>
                </a:solidFill>
                <a:latin typeface="Arial" pitchFamily="-1" charset="0"/>
              </a:rPr>
              <a:t> slows down and height increases to 10s m when approaching shallow coast.</a:t>
            </a:r>
          </a:p>
        </p:txBody>
      </p:sp>
      <p:graphicFrame>
        <p:nvGraphicFramePr>
          <p:cNvPr id="54274" name="Object 8"/>
          <p:cNvGraphicFramePr>
            <a:graphicFrameLocks noChangeAspect="1"/>
          </p:cNvGraphicFramePr>
          <p:nvPr>
            <p:ph idx="1"/>
          </p:nvPr>
        </p:nvGraphicFramePr>
        <p:xfrm>
          <a:off x="1776413" y="2332038"/>
          <a:ext cx="3184525" cy="449262"/>
        </p:xfrm>
        <a:graphic>
          <a:graphicData uri="http://schemas.openxmlformats.org/presentationml/2006/ole">
            <p:oleObj spid="_x0000_s54274" name="Equation" r:id="rId7" imgW="1803240" imgH="253800" progId="Equation.3">
              <p:embed/>
            </p:oleObj>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39775" y="627063"/>
            <a:ext cx="8604250" cy="1258887"/>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CC3300"/>
                </a:solidFill>
                <a:latin typeface="Arial" pitchFamily="-1" charset="0"/>
                <a:ea typeface="Arial" pitchFamily="-1" charset="0"/>
                <a:cs typeface="Arial" pitchFamily="-1" charset="0"/>
              </a:rPr>
              <a:t>Tsunamis</a:t>
            </a:r>
          </a:p>
        </p:txBody>
      </p:sp>
      <p:sp>
        <p:nvSpPr>
          <p:cNvPr id="56323" name="Rectangle 3"/>
          <p:cNvSpPr>
            <a:spLocks noGrp="1" noChangeArrowheads="1"/>
          </p:cNvSpPr>
          <p:nvPr>
            <p:ph type="body" idx="1"/>
          </p:nvPr>
        </p:nvSpPr>
        <p:spPr>
          <a:xfrm>
            <a:off x="739775" y="2101850"/>
            <a:ext cx="8604250" cy="47593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a typeface="ＭＳ Ｐゴシック" pitchFamily="-1" charset="-128"/>
                <a:cs typeface="ＭＳ Ｐゴシック" pitchFamily="-1" charset="-128"/>
              </a:rPr>
              <a:t>What causes Tsunamis?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a typeface="ＭＳ Ｐゴシック" pitchFamily="-1" charset="-128"/>
                <a:cs typeface="ＭＳ Ｐゴシック" pitchFamily="-1" charset="-128"/>
              </a:rPr>
              <a:t>What sets their speed of propagation?  </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a typeface="ＭＳ Ｐゴシック" pitchFamily="-1" charset="-128"/>
                <a:cs typeface="ＭＳ Ｐゴシック" pitchFamily="-1" charset="-128"/>
              </a:rPr>
              <a:t>Why can’t they be seen in the open ocean, yet reach huge heights when reaching the coast?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ea typeface="ＭＳ Ｐゴシック" pitchFamily="-1" charset="-128"/>
                <a:cs typeface="ＭＳ Ｐゴシック" pitchFamily="-1" charset="-128"/>
              </a:rPr>
              <a:t>Warning systems?</a:t>
            </a:r>
          </a:p>
        </p:txBody>
      </p:sp>
      <p:pic>
        <p:nvPicPr>
          <p:cNvPr id="56324" name="Picture 4"/>
          <p:cNvPicPr>
            <a:picLocks noChangeAspect="1" noChangeArrowheads="1"/>
          </p:cNvPicPr>
          <p:nvPr/>
        </p:nvPicPr>
        <p:blipFill>
          <a:blip r:embed="rId3"/>
          <a:srcRect/>
          <a:stretch>
            <a:fillRect/>
          </a:stretch>
        </p:blipFill>
        <p:spPr bwMode="auto">
          <a:xfrm>
            <a:off x="5345113" y="4694238"/>
            <a:ext cx="3943350" cy="26273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04825" y="84138"/>
            <a:ext cx="9077325" cy="6207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ea typeface="ＭＳ Ｐゴシック" pitchFamily="-1" charset="-128"/>
                <a:cs typeface="ＭＳ Ｐゴシック" pitchFamily="-1" charset="-128"/>
              </a:rPr>
              <a:t>Waves, Tsunami, </a:t>
            </a:r>
            <a:r>
              <a:rPr lang="en-GB" sz="4000">
                <a:solidFill>
                  <a:srgbClr val="FF0000"/>
                </a:solidFill>
                <a:ea typeface="ＭＳ Ｐゴシック" pitchFamily="-1" charset="-128"/>
                <a:cs typeface="ＭＳ Ｐゴシック" pitchFamily="-1" charset="-128"/>
              </a:rPr>
              <a:t>Tides</a:t>
            </a:r>
          </a:p>
        </p:txBody>
      </p:sp>
      <p:pic>
        <p:nvPicPr>
          <p:cNvPr id="58371" name="Picture 3"/>
          <p:cNvPicPr>
            <a:picLocks noChangeAspect="1" noChangeArrowheads="1"/>
          </p:cNvPicPr>
          <p:nvPr/>
        </p:nvPicPr>
        <p:blipFill>
          <a:blip r:embed="rId3"/>
          <a:srcRect/>
          <a:stretch>
            <a:fillRect/>
          </a:stretch>
        </p:blipFill>
        <p:spPr bwMode="auto">
          <a:xfrm>
            <a:off x="0" y="708025"/>
            <a:ext cx="4532313" cy="4583113"/>
          </a:xfrm>
          <a:prstGeom prst="rect">
            <a:avLst/>
          </a:prstGeom>
          <a:noFill/>
          <a:ln w="9525">
            <a:noFill/>
            <a:miter lim="800000"/>
            <a:headEnd/>
            <a:tailEnd/>
          </a:ln>
        </p:spPr>
      </p:pic>
      <p:pic>
        <p:nvPicPr>
          <p:cNvPr id="58372" name="Picture 4"/>
          <p:cNvPicPr>
            <a:picLocks noChangeAspect="1" noChangeArrowheads="1"/>
          </p:cNvPicPr>
          <p:nvPr/>
        </p:nvPicPr>
        <p:blipFill>
          <a:blip r:embed="rId4"/>
          <a:srcRect/>
          <a:stretch>
            <a:fillRect/>
          </a:stretch>
        </p:blipFill>
        <p:spPr bwMode="auto">
          <a:xfrm>
            <a:off x="4872038" y="671513"/>
            <a:ext cx="5195887" cy="3838575"/>
          </a:xfrm>
          <a:prstGeom prst="rect">
            <a:avLst/>
          </a:prstGeom>
          <a:noFill/>
          <a:ln w="9525">
            <a:noFill/>
            <a:miter lim="800000"/>
            <a:headEnd/>
            <a:tailEnd/>
          </a:ln>
        </p:spPr>
      </p:pic>
      <p:pic>
        <p:nvPicPr>
          <p:cNvPr id="58373" name="Picture 5"/>
          <p:cNvPicPr>
            <a:picLocks noChangeAspect="1" noChangeArrowheads="1"/>
          </p:cNvPicPr>
          <p:nvPr/>
        </p:nvPicPr>
        <p:blipFill>
          <a:blip r:embed="rId5"/>
          <a:srcRect/>
          <a:stretch>
            <a:fillRect/>
          </a:stretch>
        </p:blipFill>
        <p:spPr bwMode="auto">
          <a:xfrm>
            <a:off x="2420938" y="3776663"/>
            <a:ext cx="5559425" cy="3698875"/>
          </a:xfrm>
          <a:prstGeom prst="rect">
            <a:avLst/>
          </a:prstGeom>
          <a:noFill/>
          <a:ln w="9525">
            <a:noFill/>
            <a:miter lim="800000"/>
            <a:headEnd/>
            <a:tailEnd/>
          </a:ln>
        </p:spPr>
      </p:pic>
      <p:sp>
        <p:nvSpPr>
          <p:cNvPr id="58374" name="Text Box 6"/>
          <p:cNvSpPr txBox="1">
            <a:spLocks noChangeArrowheads="1"/>
          </p:cNvSpPr>
          <p:nvPr/>
        </p:nvSpPr>
        <p:spPr bwMode="auto">
          <a:xfrm>
            <a:off x="7896225" y="5913438"/>
            <a:ext cx="2184400" cy="1196975"/>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a:solidFill>
                  <a:schemeClr val="tx1"/>
                </a:solidFill>
                <a:latin typeface="Arial" pitchFamily="-1" charset="0"/>
              </a:rPr>
              <a:t>Phase of </a:t>
            </a:r>
          </a:p>
          <a:p>
            <a:pPr defTabSz="1008063" eaLnBrk="1" hangingPunct="1"/>
            <a:r>
              <a:rPr lang="en-US">
                <a:solidFill>
                  <a:schemeClr val="tx1"/>
                </a:solidFill>
                <a:latin typeface="Arial" pitchFamily="-1" charset="0"/>
              </a:rPr>
              <a:t>semi-diurnal tide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96913" y="0"/>
            <a:ext cx="8604250" cy="7143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ea typeface="Arial" pitchFamily="-1" charset="0"/>
                <a:cs typeface="Arial" pitchFamily="-1" charset="0"/>
              </a:rPr>
              <a:t>Tides</a:t>
            </a:r>
          </a:p>
        </p:txBody>
      </p:sp>
      <p:sp>
        <p:nvSpPr>
          <p:cNvPr id="60419" name="Rectangle 3"/>
          <p:cNvSpPr>
            <a:spLocks noGrp="1" noChangeArrowheads="1"/>
          </p:cNvSpPr>
          <p:nvPr>
            <p:ph type="body" idx="1"/>
          </p:nvPr>
        </p:nvSpPr>
        <p:spPr>
          <a:xfrm>
            <a:off x="0" y="731838"/>
            <a:ext cx="4354513" cy="3468687"/>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What causes them?  </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two a day?</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so large in some places and so small in others?</a:t>
            </a:r>
          </a:p>
          <a:p>
            <a:pPr eaLnBrk="1">
              <a:buFont typeface="StarSymbo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atin typeface="Arial" pitchFamily="-1" charset="0"/>
              <a:ea typeface="Arial" pitchFamily="-1" charset="0"/>
              <a:cs typeface="Arial" pitchFamily="-1" charset="0"/>
            </a:endParaRPr>
          </a:p>
        </p:txBody>
      </p:sp>
      <p:pic>
        <p:nvPicPr>
          <p:cNvPr id="60420" name="Picture 4"/>
          <p:cNvPicPr>
            <a:picLocks noChangeAspect="1" noChangeArrowheads="1"/>
          </p:cNvPicPr>
          <p:nvPr/>
        </p:nvPicPr>
        <p:blipFill>
          <a:blip r:embed="rId3"/>
          <a:srcRect/>
          <a:stretch>
            <a:fillRect/>
          </a:stretch>
        </p:blipFill>
        <p:spPr bwMode="auto">
          <a:xfrm>
            <a:off x="0" y="4124325"/>
            <a:ext cx="6259513" cy="3236913"/>
          </a:xfrm>
          <a:prstGeom prst="rect">
            <a:avLst/>
          </a:prstGeom>
          <a:noFill/>
          <a:ln w="9525">
            <a:noFill/>
            <a:miter lim="800000"/>
            <a:headEnd/>
            <a:tailEnd/>
          </a:ln>
        </p:spPr>
      </p:pic>
      <p:pic>
        <p:nvPicPr>
          <p:cNvPr id="60421" name="Picture 5"/>
          <p:cNvPicPr>
            <a:picLocks noChangeAspect="1" noChangeArrowheads="1"/>
          </p:cNvPicPr>
          <p:nvPr/>
        </p:nvPicPr>
        <p:blipFill>
          <a:blip r:embed="rId4"/>
          <a:srcRect/>
          <a:stretch>
            <a:fillRect/>
          </a:stretch>
        </p:blipFill>
        <p:spPr bwMode="auto">
          <a:xfrm>
            <a:off x="4506913" y="1493838"/>
            <a:ext cx="5573712" cy="3127375"/>
          </a:xfrm>
          <a:prstGeom prst="rect">
            <a:avLst/>
          </a:prstGeom>
          <a:noFill/>
          <a:ln w="9525">
            <a:noFill/>
            <a:miter lim="800000"/>
            <a:headEnd/>
            <a:tailEnd/>
          </a:ln>
        </p:spPr>
      </p:pic>
      <p:sp>
        <p:nvSpPr>
          <p:cNvPr id="60422" name="Rectangle 6"/>
          <p:cNvSpPr>
            <a:spLocks noChangeArrowheads="1"/>
          </p:cNvSpPr>
          <p:nvPr/>
        </p:nvSpPr>
        <p:spPr bwMode="auto">
          <a:xfrm>
            <a:off x="6335713" y="4770438"/>
            <a:ext cx="3657600" cy="822325"/>
          </a:xfrm>
          <a:prstGeom prst="rect">
            <a:avLst/>
          </a:prstGeom>
          <a:noFill/>
          <a:ln w="9525">
            <a:noFill/>
            <a:miter lim="800000"/>
            <a:headEnd/>
            <a:tailEnd/>
          </a:ln>
        </p:spPr>
        <p:txBody>
          <a:bodyPr anchor="ctr">
            <a:prstTxWarp prst="textNoShape">
              <a:avLst/>
            </a:prstTxWarp>
            <a:spAutoFit/>
          </a:bodyPr>
          <a:lstStyle/>
          <a:p>
            <a:r>
              <a:rPr lang="en-GB">
                <a:latin typeface="Arial" pitchFamily="-1" charset="0"/>
              </a:rPr>
              <a:t>Mont-Saint-Michel (town of Normandy - France)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304800" y="168275"/>
            <a:ext cx="4125913" cy="671513"/>
          </a:xfrm>
        </p:spPr>
        <p:txBody>
          <a:bodyPr/>
          <a:lstStyle/>
          <a:p>
            <a:pPr eaLnBrk="1">
              <a:buSzPct val="61000"/>
              <a:buFont typeface="StarSymbo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400">
                <a:solidFill>
                  <a:srgbClr val="CC3300"/>
                </a:solidFill>
                <a:latin typeface="Arial" pitchFamily="-1" charset="0"/>
                <a:ea typeface="Arial" pitchFamily="-1" charset="0"/>
                <a:cs typeface="Arial" pitchFamily="-1" charset="0"/>
              </a:rPr>
              <a:t>Internal waves</a:t>
            </a:r>
          </a:p>
        </p:txBody>
      </p:sp>
      <p:pic>
        <p:nvPicPr>
          <p:cNvPr id="62467" name="Picture 3"/>
          <p:cNvPicPr>
            <a:picLocks noChangeAspect="1" noChangeArrowheads="1"/>
          </p:cNvPicPr>
          <p:nvPr/>
        </p:nvPicPr>
        <p:blipFill>
          <a:blip r:embed="rId3"/>
          <a:srcRect/>
          <a:stretch>
            <a:fillRect/>
          </a:stretch>
        </p:blipFill>
        <p:spPr bwMode="auto">
          <a:xfrm>
            <a:off x="4787900" y="3946525"/>
            <a:ext cx="5214938" cy="3546475"/>
          </a:xfrm>
          <a:prstGeom prst="rect">
            <a:avLst/>
          </a:prstGeom>
          <a:noFill/>
          <a:ln w="9525">
            <a:noFill/>
            <a:miter lim="800000"/>
            <a:headEnd/>
            <a:tailEnd/>
          </a:ln>
        </p:spPr>
      </p:pic>
      <p:pic>
        <p:nvPicPr>
          <p:cNvPr id="62468" name="Picture 4"/>
          <p:cNvPicPr>
            <a:picLocks noChangeAspect="1" noChangeArrowheads="1"/>
          </p:cNvPicPr>
          <p:nvPr/>
        </p:nvPicPr>
        <p:blipFill>
          <a:blip r:embed="rId4"/>
          <a:srcRect/>
          <a:stretch>
            <a:fillRect/>
          </a:stretch>
        </p:blipFill>
        <p:spPr bwMode="auto">
          <a:xfrm>
            <a:off x="77788" y="2917825"/>
            <a:ext cx="4200525" cy="3605213"/>
          </a:xfrm>
          <a:prstGeom prst="rect">
            <a:avLst/>
          </a:prstGeom>
          <a:noFill/>
          <a:ln w="9525">
            <a:noFill/>
            <a:miter lim="800000"/>
            <a:headEnd/>
            <a:tailEnd/>
          </a:ln>
        </p:spPr>
      </p:pic>
      <p:pic>
        <p:nvPicPr>
          <p:cNvPr id="62469" name="Picture 5"/>
          <p:cNvPicPr>
            <a:picLocks noChangeAspect="1" noChangeArrowheads="1"/>
          </p:cNvPicPr>
          <p:nvPr/>
        </p:nvPicPr>
        <p:blipFill>
          <a:blip r:embed="rId5"/>
          <a:srcRect/>
          <a:stretch>
            <a:fillRect/>
          </a:stretch>
        </p:blipFill>
        <p:spPr bwMode="auto">
          <a:xfrm>
            <a:off x="4956175" y="122238"/>
            <a:ext cx="4960938" cy="3817937"/>
          </a:xfrm>
          <a:prstGeom prst="rect">
            <a:avLst/>
          </a:prstGeom>
          <a:noFill/>
          <a:ln w="9525">
            <a:noFill/>
            <a:miter lim="800000"/>
            <a:headEnd/>
            <a:tailEnd/>
          </a:ln>
        </p:spPr>
      </p:pic>
      <p:sp>
        <p:nvSpPr>
          <p:cNvPr id="62470" name="Text Box 6"/>
          <p:cNvSpPr txBox="1">
            <a:spLocks noChangeArrowheads="1"/>
          </p:cNvSpPr>
          <p:nvPr/>
        </p:nvSpPr>
        <p:spPr bwMode="auto">
          <a:xfrm>
            <a:off x="150813" y="6605588"/>
            <a:ext cx="4552950" cy="831850"/>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a:solidFill>
                  <a:schemeClr val="tx1"/>
                </a:solidFill>
                <a:latin typeface="Arial" pitchFamily="-1" charset="0"/>
              </a:rPr>
              <a:t>Internal waves showing as calm bands (slicks) at ocean surface</a:t>
            </a:r>
          </a:p>
        </p:txBody>
      </p:sp>
      <p:sp>
        <p:nvSpPr>
          <p:cNvPr id="62471" name="Text Box 7"/>
          <p:cNvSpPr txBox="1">
            <a:spLocks noChangeArrowheads="1"/>
          </p:cNvSpPr>
          <p:nvPr/>
        </p:nvSpPr>
        <p:spPr bwMode="auto">
          <a:xfrm>
            <a:off x="168275" y="923925"/>
            <a:ext cx="4468813" cy="1927225"/>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a:solidFill>
                  <a:schemeClr val="tx1"/>
                </a:solidFill>
                <a:latin typeface="Arial" pitchFamily="-1" charset="0"/>
              </a:rPr>
              <a:t>Wave motions that affect the thermocline instead of the surface.  Have </a:t>
            </a:r>
            <a:r>
              <a:rPr lang="en-US">
                <a:solidFill>
                  <a:srgbClr val="FF0000"/>
                </a:solidFill>
                <a:latin typeface="Arial" pitchFamily="-1" charset="0"/>
              </a:rPr>
              <a:t>wave lengths of 100-1000km, amplitude of 10s meter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9458" name="Picture 9" descr="nansen"/>
          <p:cNvPicPr>
            <a:picLocks noChangeAspect="1" noChangeArrowheads="1"/>
          </p:cNvPicPr>
          <p:nvPr/>
        </p:nvPicPr>
        <p:blipFill>
          <a:blip r:embed="rId2"/>
          <a:srcRect/>
          <a:stretch>
            <a:fillRect/>
          </a:stretch>
        </p:blipFill>
        <p:spPr bwMode="auto">
          <a:xfrm>
            <a:off x="4283075" y="4333875"/>
            <a:ext cx="1595438" cy="2266950"/>
          </a:xfrm>
          <a:prstGeom prst="rect">
            <a:avLst/>
          </a:prstGeom>
          <a:noFill/>
          <a:ln w="9525">
            <a:noFill/>
            <a:miter lim="800000"/>
            <a:headEnd/>
            <a:tailEnd/>
          </a:ln>
        </p:spPr>
      </p:pic>
      <p:pic>
        <p:nvPicPr>
          <p:cNvPr id="19459" name="Picture 4" descr="challengermap.gif (20545 bytes)"/>
          <p:cNvPicPr>
            <a:picLocks noChangeAspect="1" noChangeArrowheads="1"/>
          </p:cNvPicPr>
          <p:nvPr/>
        </p:nvPicPr>
        <p:blipFill>
          <a:blip r:embed="rId3"/>
          <a:srcRect/>
          <a:stretch>
            <a:fillRect/>
          </a:stretch>
        </p:blipFill>
        <p:spPr bwMode="auto">
          <a:xfrm>
            <a:off x="6945313" y="1589088"/>
            <a:ext cx="2857500" cy="1476375"/>
          </a:xfrm>
          <a:prstGeom prst="rect">
            <a:avLst/>
          </a:prstGeom>
          <a:noFill/>
          <a:ln w="9525">
            <a:noFill/>
            <a:miter lim="800000"/>
            <a:headEnd/>
            <a:tailEnd/>
          </a:ln>
        </p:spPr>
      </p:pic>
      <p:pic>
        <p:nvPicPr>
          <p:cNvPr id="19460" name="Picture 5" descr="ch_04"/>
          <p:cNvPicPr>
            <a:picLocks noChangeAspect="1" noChangeArrowheads="1"/>
          </p:cNvPicPr>
          <p:nvPr/>
        </p:nvPicPr>
        <p:blipFill>
          <a:blip r:embed="rId4"/>
          <a:srcRect/>
          <a:stretch>
            <a:fillRect/>
          </a:stretch>
        </p:blipFill>
        <p:spPr bwMode="auto">
          <a:xfrm>
            <a:off x="6488113" y="3448050"/>
            <a:ext cx="3505200" cy="2332038"/>
          </a:xfrm>
          <a:prstGeom prst="rect">
            <a:avLst/>
          </a:prstGeom>
          <a:noFill/>
          <a:ln w="9525">
            <a:noFill/>
            <a:miter lim="800000"/>
            <a:headEnd/>
            <a:tailEnd/>
          </a:ln>
        </p:spPr>
      </p:pic>
      <p:pic>
        <p:nvPicPr>
          <p:cNvPr id="19461" name="Picture 6" descr="ch_07"/>
          <p:cNvPicPr>
            <a:picLocks noChangeAspect="1" noChangeArrowheads="1"/>
          </p:cNvPicPr>
          <p:nvPr/>
        </p:nvPicPr>
        <p:blipFill>
          <a:blip r:embed="rId5"/>
          <a:srcRect/>
          <a:stretch>
            <a:fillRect/>
          </a:stretch>
        </p:blipFill>
        <p:spPr bwMode="auto">
          <a:xfrm>
            <a:off x="392113" y="5357813"/>
            <a:ext cx="2982912" cy="1470025"/>
          </a:xfrm>
          <a:prstGeom prst="rect">
            <a:avLst/>
          </a:prstGeom>
          <a:noFill/>
          <a:ln w="9525">
            <a:noFill/>
            <a:miter lim="800000"/>
            <a:headEnd/>
            <a:tailEnd/>
          </a:ln>
        </p:spPr>
      </p:pic>
      <p:pic>
        <p:nvPicPr>
          <p:cNvPr id="19462" name="Picture 7" descr="ch_01"/>
          <p:cNvPicPr>
            <a:picLocks noChangeAspect="1" noChangeArrowheads="1"/>
          </p:cNvPicPr>
          <p:nvPr/>
        </p:nvPicPr>
        <p:blipFill>
          <a:blip r:embed="rId6"/>
          <a:srcRect/>
          <a:stretch>
            <a:fillRect/>
          </a:stretch>
        </p:blipFill>
        <p:spPr bwMode="auto">
          <a:xfrm>
            <a:off x="773113" y="1417638"/>
            <a:ext cx="2857500" cy="2457450"/>
          </a:xfrm>
          <a:prstGeom prst="rect">
            <a:avLst/>
          </a:prstGeom>
          <a:noFill/>
          <a:ln w="9525">
            <a:noFill/>
            <a:miter lim="800000"/>
            <a:headEnd/>
            <a:tailEnd/>
          </a:ln>
        </p:spPr>
      </p:pic>
      <p:sp>
        <p:nvSpPr>
          <p:cNvPr id="19463" name="Text Box 8"/>
          <p:cNvSpPr txBox="1">
            <a:spLocks noChangeArrowheads="1"/>
          </p:cNvSpPr>
          <p:nvPr/>
        </p:nvSpPr>
        <p:spPr bwMode="auto">
          <a:xfrm>
            <a:off x="4049713" y="1512888"/>
            <a:ext cx="3200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Arial" pitchFamily="-1" charset="0"/>
              </a:rPr>
              <a:t>H.M.S. Challenger </a:t>
            </a:r>
            <a:r>
              <a:rPr lang="en-US">
                <a:latin typeface="Arial" pitchFamily="-1" charset="0"/>
              </a:rPr>
              <a:t>1872-6</a:t>
            </a:r>
            <a:r>
              <a:rPr lang="en-US" sz="2000">
                <a:latin typeface="Arial" pitchFamily="-1" charset="0"/>
              </a:rPr>
              <a:t> </a:t>
            </a:r>
          </a:p>
        </p:txBody>
      </p:sp>
      <p:sp>
        <p:nvSpPr>
          <p:cNvPr id="19464" name="Text Box 10"/>
          <p:cNvSpPr txBox="1">
            <a:spLocks noChangeArrowheads="1"/>
          </p:cNvSpPr>
          <p:nvPr/>
        </p:nvSpPr>
        <p:spPr bwMode="auto">
          <a:xfrm>
            <a:off x="3516313" y="6238875"/>
            <a:ext cx="3048000" cy="1046163"/>
          </a:xfrm>
          <a:prstGeom prst="rect">
            <a:avLst/>
          </a:prstGeom>
          <a:solidFill>
            <a:schemeClr val="bg1"/>
          </a:solidFill>
          <a:ln w="9525">
            <a:noFill/>
            <a:miter lim="800000"/>
            <a:headEnd/>
            <a:tailEnd/>
          </a:ln>
        </p:spPr>
        <p:txBody>
          <a:bodyPr lIns="100794" tIns="50397" rIns="100794" bIns="50397">
            <a:prstTxWarp prst="textNoShape">
              <a:avLst/>
            </a:prstTxWarp>
            <a:spAutoFit/>
          </a:bodyPr>
          <a:lstStyle/>
          <a:p>
            <a:pPr algn="ctr" defTabSz="1008063" eaLnBrk="1" hangingPunct="1"/>
            <a:r>
              <a:rPr lang="en-US" sz="2200">
                <a:solidFill>
                  <a:schemeClr val="tx1"/>
                </a:solidFill>
                <a:latin typeface="Arial" pitchFamily="-1" charset="0"/>
              </a:rPr>
              <a:t>Nansen</a:t>
            </a:r>
          </a:p>
          <a:p>
            <a:pPr algn="ctr" defTabSz="1008063" eaLnBrk="1" hangingPunct="1"/>
            <a:r>
              <a:rPr lang="en-US" sz="2000">
                <a:solidFill>
                  <a:schemeClr val="tx1"/>
                </a:solidFill>
                <a:latin typeface="Arial" pitchFamily="-1" charset="0"/>
              </a:rPr>
              <a:t>Oceanography + Nobel peace prize…</a:t>
            </a:r>
          </a:p>
        </p:txBody>
      </p:sp>
      <p:sp>
        <p:nvSpPr>
          <p:cNvPr id="19465" name="Text Box 11"/>
          <p:cNvSpPr txBox="1">
            <a:spLocks noChangeArrowheads="1"/>
          </p:cNvSpPr>
          <p:nvPr/>
        </p:nvSpPr>
        <p:spPr bwMode="auto">
          <a:xfrm>
            <a:off x="1077913" y="198438"/>
            <a:ext cx="7783512" cy="1016000"/>
          </a:xfrm>
          <a:prstGeom prst="rect">
            <a:avLst/>
          </a:prstGeom>
          <a:noFill/>
          <a:ln w="9525">
            <a:noFill/>
            <a:miter lim="800000"/>
            <a:headEnd/>
            <a:tailEnd/>
          </a:ln>
        </p:spPr>
        <p:txBody>
          <a:bodyPr>
            <a:prstTxWarp prst="textNoShape">
              <a:avLst/>
            </a:prstTxWarp>
            <a:spAutoFit/>
          </a:bodyPr>
          <a:lstStyle/>
          <a:p>
            <a:pPr algn="ctr"/>
            <a:r>
              <a:rPr lang="en-US" sz="3600" b="1">
                <a:solidFill>
                  <a:srgbClr val="CC3300"/>
                </a:solidFill>
                <a:latin typeface="Arial" pitchFamily="-1" charset="0"/>
              </a:rPr>
              <a:t>Origins…  </a:t>
            </a:r>
          </a:p>
          <a:p>
            <a:endParaRPr lang="en-US" b="1">
              <a:solidFill>
                <a:srgbClr val="CC3300"/>
              </a:solidFill>
              <a:latin typeface="Arial" pitchFamily="-1" charset="0"/>
            </a:endParaRPr>
          </a:p>
        </p:txBody>
      </p:sp>
      <p:sp>
        <p:nvSpPr>
          <p:cNvPr id="19466" name="Text Box 13"/>
          <p:cNvSpPr txBox="1">
            <a:spLocks noChangeArrowheads="1"/>
          </p:cNvSpPr>
          <p:nvPr/>
        </p:nvSpPr>
        <p:spPr bwMode="auto">
          <a:xfrm>
            <a:off x="773113" y="6675438"/>
            <a:ext cx="2667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pitchFamily="-1" charset="0"/>
              </a:rPr>
              <a:t>Nansen bottles</a:t>
            </a:r>
          </a:p>
        </p:txBody>
      </p:sp>
      <p:sp>
        <p:nvSpPr>
          <p:cNvPr id="19467" name="Line 14"/>
          <p:cNvSpPr>
            <a:spLocks noChangeShapeType="1"/>
          </p:cNvSpPr>
          <p:nvPr/>
        </p:nvSpPr>
        <p:spPr bwMode="auto">
          <a:xfrm flipH="1">
            <a:off x="3668713" y="2274888"/>
            <a:ext cx="838200" cy="304800"/>
          </a:xfrm>
          <a:prstGeom prst="line">
            <a:avLst/>
          </a:prstGeom>
          <a:noFill/>
          <a:ln w="57150">
            <a:solidFill>
              <a:srgbClr val="CC3300"/>
            </a:solidFill>
            <a:round/>
            <a:headEnd/>
            <a:tailEnd type="triangle" w="med" len="med"/>
          </a:ln>
        </p:spPr>
        <p:txBody>
          <a:bodyPr>
            <a:prstTxWarp prst="textNoShape">
              <a:avLst/>
            </a:prstTxWarp>
          </a:bodyPr>
          <a:lstStyle/>
          <a:p>
            <a:endParaRPr lang="en-US"/>
          </a:p>
        </p:txBody>
      </p:sp>
      <p:sp>
        <p:nvSpPr>
          <p:cNvPr id="19468" name="Line 15"/>
          <p:cNvSpPr>
            <a:spLocks noChangeShapeType="1"/>
          </p:cNvSpPr>
          <p:nvPr/>
        </p:nvSpPr>
        <p:spPr bwMode="auto">
          <a:xfrm>
            <a:off x="5116513" y="2274888"/>
            <a:ext cx="1676400" cy="304800"/>
          </a:xfrm>
          <a:prstGeom prst="line">
            <a:avLst/>
          </a:prstGeom>
          <a:noFill/>
          <a:ln w="57150">
            <a:solidFill>
              <a:srgbClr val="CC3300"/>
            </a:solidFill>
            <a:round/>
            <a:headEnd/>
            <a:tailEnd type="triangle" w="med" len="med"/>
          </a:ln>
        </p:spPr>
        <p:txBody>
          <a:bodyPr>
            <a:prstTxWarp prst="textNoShape">
              <a:avLst/>
            </a:prstTxWarp>
          </a:bodyPr>
          <a:lstStyle/>
          <a:p>
            <a:endParaRPr lang="en-US"/>
          </a:p>
        </p:txBody>
      </p:sp>
      <p:sp>
        <p:nvSpPr>
          <p:cNvPr id="19469" name="Line 16"/>
          <p:cNvSpPr>
            <a:spLocks noChangeShapeType="1"/>
          </p:cNvSpPr>
          <p:nvPr/>
        </p:nvSpPr>
        <p:spPr bwMode="auto">
          <a:xfrm>
            <a:off x="4887913" y="2274888"/>
            <a:ext cx="1828800" cy="1066800"/>
          </a:xfrm>
          <a:prstGeom prst="line">
            <a:avLst/>
          </a:prstGeom>
          <a:noFill/>
          <a:ln w="57150">
            <a:solidFill>
              <a:srgbClr val="CC3300"/>
            </a:solidFill>
            <a:round/>
            <a:headEnd/>
            <a:tailEnd type="triangle" w="med" len="med"/>
          </a:ln>
        </p:spPr>
        <p:txBody>
          <a:bodyPr>
            <a:prstTxWarp prst="textNoShape">
              <a:avLst/>
            </a:prstTxWarp>
          </a:bodyPr>
          <a:lstStyle/>
          <a:p>
            <a:endParaRPr lang="en-US"/>
          </a:p>
        </p:txBody>
      </p:sp>
      <p:sp>
        <p:nvSpPr>
          <p:cNvPr id="19470" name="Line 17"/>
          <p:cNvSpPr>
            <a:spLocks noChangeShapeType="1"/>
          </p:cNvSpPr>
          <p:nvPr/>
        </p:nvSpPr>
        <p:spPr bwMode="auto">
          <a:xfrm flipV="1">
            <a:off x="3363913" y="5837238"/>
            <a:ext cx="762000" cy="228600"/>
          </a:xfrm>
          <a:prstGeom prst="line">
            <a:avLst/>
          </a:prstGeom>
          <a:noFill/>
          <a:ln w="57150">
            <a:solidFill>
              <a:srgbClr val="CC3300"/>
            </a:solidFill>
            <a:round/>
            <a:headEnd type="triangle" w="med" len="med"/>
            <a:tailEnd type="triangle" w="med" len="me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3"/>
          <a:srcRect/>
          <a:stretch>
            <a:fillRect/>
          </a:stretch>
        </p:blipFill>
        <p:spPr bwMode="auto">
          <a:xfrm>
            <a:off x="1839913" y="3144838"/>
            <a:ext cx="7620000" cy="4414837"/>
          </a:xfrm>
          <a:prstGeom prst="rect">
            <a:avLst/>
          </a:prstGeom>
          <a:noFill/>
          <a:ln w="9525">
            <a:noFill/>
            <a:miter lim="800000"/>
            <a:headEnd/>
            <a:tailEnd/>
          </a:ln>
        </p:spPr>
      </p:pic>
      <p:sp>
        <p:nvSpPr>
          <p:cNvPr id="64515" name="Rectangle 2"/>
          <p:cNvSpPr>
            <a:spLocks noGrp="1" noChangeArrowheads="1"/>
          </p:cNvSpPr>
          <p:nvPr>
            <p:ph type="title"/>
          </p:nvPr>
        </p:nvSpPr>
        <p:spPr>
          <a:xfrm>
            <a:off x="696913" y="-25400"/>
            <a:ext cx="8604250" cy="612775"/>
          </a:xfrm>
        </p:spPr>
        <p:txBody>
          <a:bodyPr/>
          <a:lstStyle/>
          <a:p>
            <a:pPr eaLnBrk="1">
              <a:buSzPct val="4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CC3300"/>
                </a:solidFill>
                <a:latin typeface="Arial" pitchFamily="-1" charset="0"/>
                <a:ea typeface="Arial" pitchFamily="-1" charset="0"/>
                <a:cs typeface="Arial" pitchFamily="-1" charset="0"/>
              </a:rPr>
              <a:t>Internal waves</a:t>
            </a:r>
          </a:p>
        </p:txBody>
      </p:sp>
      <p:sp>
        <p:nvSpPr>
          <p:cNvPr id="64516" name="Rectangle 3"/>
          <p:cNvSpPr>
            <a:spLocks noGrp="1" noChangeArrowheads="1"/>
          </p:cNvSpPr>
          <p:nvPr>
            <p:ph type="body" idx="1"/>
          </p:nvPr>
        </p:nvSpPr>
        <p:spPr>
          <a:xfrm>
            <a:off x="773113" y="808038"/>
            <a:ext cx="9024937" cy="2895600"/>
          </a:xfrm>
        </p:spPr>
        <p:txBody>
          <a:bodyPr/>
          <a:lstStyle/>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sz="2800">
                <a:latin typeface="Arial" pitchFamily="-1" charset="0"/>
                <a:ea typeface="Arial" pitchFamily="-1" charset="0"/>
                <a:cs typeface="Arial" pitchFamily="-1" charset="0"/>
              </a:rPr>
              <a:t>How are they formed?</a:t>
            </a:r>
          </a:p>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sz="2800">
                <a:latin typeface="Arial" pitchFamily="-1" charset="0"/>
                <a:ea typeface="Arial" pitchFamily="-1" charset="0"/>
                <a:cs typeface="Arial" pitchFamily="-1" charset="0"/>
              </a:rPr>
              <a:t>What sets their period, speed of propagation?</a:t>
            </a:r>
          </a:p>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sz="2800">
                <a:latin typeface="Arial" pitchFamily="-1" charset="0"/>
                <a:ea typeface="Arial" pitchFamily="-1" charset="0"/>
                <a:cs typeface="Arial" pitchFamily="-1" charset="0"/>
              </a:rPr>
              <a:t>What is their role in causing mixing in the ocean?</a:t>
            </a:r>
          </a:p>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sz="2800">
                <a:latin typeface="Arial" pitchFamily="-1" charset="0"/>
                <a:ea typeface="Arial" pitchFamily="-1" charset="0"/>
                <a:cs typeface="Arial" pitchFamily="-1" charset="0"/>
              </a:rPr>
              <a:t>How are they influenced by tides, bottom topography?</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4800" b="1">
                <a:solidFill>
                  <a:srgbClr val="FF0000"/>
                </a:solidFill>
                <a:ea typeface="ＭＳ Ｐゴシック" pitchFamily="-1" charset="-128"/>
                <a:cs typeface="ＭＳ Ｐゴシック" pitchFamily="-1" charset="-128"/>
              </a:rPr>
              <a:t>Climate!</a:t>
            </a:r>
            <a:endParaRPr lang="he-IL" sz="4800" b="1">
              <a:solidFill>
                <a:srgbClr val="FF0000"/>
              </a:solidFill>
              <a:latin typeface="Nimbus Roman No9 L" pitchFamily="16" charset="0"/>
              <a:ea typeface="ＭＳ Ｐゴシック" pitchFamily="-1" charset="-128"/>
              <a:cs typeface="ＭＳ Ｐゴシック" pitchFamily="-1" charset="-128"/>
            </a:endParaRPr>
          </a:p>
        </p:txBody>
      </p:sp>
      <p:sp>
        <p:nvSpPr>
          <p:cNvPr id="66563" name="Content Placeholder 2"/>
          <p:cNvSpPr>
            <a:spLocks noGrp="1"/>
          </p:cNvSpPr>
          <p:nvPr>
            <p:ph idx="1"/>
          </p:nvPr>
        </p:nvSpPr>
        <p:spPr/>
        <p:txBody>
          <a:bodyPr/>
          <a:lstStyle/>
          <a:p>
            <a:r>
              <a:rPr lang="en-US">
                <a:ea typeface="ＭＳ Ｐゴシック" pitchFamily="-1" charset="-128"/>
                <a:cs typeface="ＭＳ Ｐゴシック" pitchFamily="-1" charset="-128"/>
              </a:rPr>
              <a:t>Thermohaline circulation</a:t>
            </a:r>
          </a:p>
          <a:p>
            <a:r>
              <a:rPr lang="en-US">
                <a:ea typeface="ＭＳ Ｐゴシック" pitchFamily="-1" charset="-128"/>
                <a:cs typeface="ＭＳ Ｐゴシック" pitchFamily="-1" charset="-128"/>
              </a:rPr>
              <a:t>Abrupt climate change</a:t>
            </a:r>
          </a:p>
          <a:p>
            <a:r>
              <a:rPr lang="en-US">
                <a:ea typeface="ＭＳ Ｐゴシック" pitchFamily="-1" charset="-128"/>
                <a:cs typeface="ＭＳ Ｐゴシック" pitchFamily="-1" charset="-128"/>
              </a:rPr>
              <a:t>El Nino</a:t>
            </a:r>
          </a:p>
          <a:p>
            <a:r>
              <a:rPr lang="en-US">
                <a:ea typeface="ＭＳ Ｐゴシック" pitchFamily="-1" charset="-128"/>
                <a:cs typeface="ＭＳ Ｐゴシック" pitchFamily="-1" charset="-128"/>
              </a:rPr>
              <a:t>Future climate change</a:t>
            </a:r>
          </a:p>
          <a:p>
            <a:endParaRPr lang="en-US">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5" descr="THC"/>
          <p:cNvPicPr>
            <a:picLocks noChangeAspect="1" noChangeArrowheads="1"/>
          </p:cNvPicPr>
          <p:nvPr/>
        </p:nvPicPr>
        <p:blipFill>
          <a:blip r:embed="rId2"/>
          <a:srcRect/>
          <a:stretch>
            <a:fillRect/>
          </a:stretch>
        </p:blipFill>
        <p:spPr bwMode="auto">
          <a:xfrm>
            <a:off x="7097713" y="350838"/>
            <a:ext cx="3024187" cy="2665412"/>
          </a:xfrm>
          <a:prstGeom prst="rect">
            <a:avLst/>
          </a:prstGeom>
          <a:noFill/>
          <a:ln w="9525">
            <a:noFill/>
            <a:miter lim="800000"/>
            <a:headEnd/>
            <a:tailEnd/>
          </a:ln>
        </p:spPr>
      </p:pic>
      <p:sp>
        <p:nvSpPr>
          <p:cNvPr id="67587" name="Rectangle 2"/>
          <p:cNvSpPr>
            <a:spLocks noGrp="1" noChangeArrowheads="1"/>
          </p:cNvSpPr>
          <p:nvPr>
            <p:ph type="title"/>
          </p:nvPr>
        </p:nvSpPr>
        <p:spPr>
          <a:xfrm>
            <a:off x="84138" y="0"/>
            <a:ext cx="7318375" cy="620713"/>
          </a:xfrm>
        </p:spPr>
        <p:txBody>
          <a:bodyPr/>
          <a:lstStyle/>
          <a:p>
            <a:pPr eaLnBrk="1"/>
            <a:r>
              <a:rPr lang="en-US" sz="2800" b="1">
                <a:solidFill>
                  <a:srgbClr val="CC3300"/>
                </a:solidFill>
                <a:latin typeface="Arial" pitchFamily="-1" charset="0"/>
                <a:ea typeface="Arial" pitchFamily="-1" charset="0"/>
                <a:cs typeface="Arial" pitchFamily="-1" charset="0"/>
              </a:rPr>
              <a:t>Thermohaline circulation &amp; Global climate </a:t>
            </a:r>
          </a:p>
        </p:txBody>
      </p:sp>
      <p:sp>
        <p:nvSpPr>
          <p:cNvPr id="67588" name="Rectangle 3"/>
          <p:cNvSpPr>
            <a:spLocks noGrp="1" noChangeArrowheads="1"/>
          </p:cNvSpPr>
          <p:nvPr>
            <p:ph type="body" idx="1"/>
          </p:nvPr>
        </p:nvSpPr>
        <p:spPr>
          <a:xfrm>
            <a:off x="0" y="771525"/>
            <a:ext cx="9383713" cy="4989513"/>
          </a:xfrm>
        </p:spPr>
        <p:txBody>
          <a:bodyPr/>
          <a:lstStyle/>
          <a:p>
            <a:pPr eaLnBrk="1"/>
            <a:r>
              <a:rPr lang="en-US" sz="2400">
                <a:latin typeface="Arial" pitchFamily="-1" charset="0"/>
                <a:ea typeface="Arial" pitchFamily="-1" charset="0"/>
                <a:cs typeface="Arial" pitchFamily="-1" charset="0"/>
              </a:rPr>
              <a:t>THC carries 20M meter cubed of water </a:t>
            </a:r>
          </a:p>
          <a:p>
            <a:pPr eaLnBrk="1">
              <a:buFont typeface="StarSymbol" charset="0"/>
              <a:buNone/>
            </a:pPr>
            <a:r>
              <a:rPr lang="en-US" sz="2400">
                <a:latin typeface="Arial" pitchFamily="-1" charset="0"/>
                <a:ea typeface="Arial" pitchFamily="-1" charset="0"/>
                <a:cs typeface="Arial" pitchFamily="-1" charset="0"/>
              </a:rPr>
              <a:t>    per second (all rivers combined: 1M)</a:t>
            </a:r>
          </a:p>
          <a:p>
            <a:pPr eaLnBrk="1"/>
            <a:r>
              <a:rPr lang="en-US" sz="2400">
                <a:latin typeface="Arial" pitchFamily="-1" charset="0"/>
                <a:ea typeface="Arial" pitchFamily="-1" charset="0"/>
                <a:cs typeface="Arial" pitchFamily="-1" charset="0"/>
              </a:rPr>
              <a:t>Carries a significant part of the heat transport </a:t>
            </a:r>
          </a:p>
          <a:p>
            <a:pPr eaLnBrk="1">
              <a:buFont typeface="StarSymbol" charset="0"/>
              <a:buNone/>
            </a:pPr>
            <a:r>
              <a:rPr lang="en-US" sz="2400">
                <a:latin typeface="Arial" pitchFamily="-1" charset="0"/>
                <a:ea typeface="Arial" pitchFamily="-1" charset="0"/>
                <a:cs typeface="Arial" pitchFamily="-1" charset="0"/>
              </a:rPr>
              <a:t>    from the equator to the pole</a:t>
            </a:r>
          </a:p>
          <a:p>
            <a:pPr eaLnBrk="1"/>
            <a:r>
              <a:rPr lang="en-US" sz="2400">
                <a:latin typeface="Arial" pitchFamily="-1" charset="0"/>
                <a:ea typeface="Arial" pitchFamily="-1" charset="0"/>
                <a:cs typeface="Arial" pitchFamily="-1" charset="0"/>
              </a:rPr>
              <a:t>Driven by temperature differences, “braked” by salinity </a:t>
            </a:r>
          </a:p>
          <a:p>
            <a:pPr eaLnBrk="1"/>
            <a:r>
              <a:rPr lang="en-US" sz="2400">
                <a:latin typeface="Arial" pitchFamily="-1" charset="0"/>
                <a:ea typeface="Arial" pitchFamily="-1" charset="0"/>
                <a:cs typeface="Arial" pitchFamily="-1" charset="0"/>
              </a:rPr>
              <a:t>May vary on a time scales of decades, affecting European climate</a:t>
            </a:r>
          </a:p>
          <a:p>
            <a:pPr eaLnBrk="1"/>
            <a:r>
              <a:rPr lang="en-US" sz="2400">
                <a:latin typeface="Arial" pitchFamily="-1" charset="0"/>
                <a:ea typeface="Arial" pitchFamily="-1" charset="0"/>
                <a:cs typeface="Arial" pitchFamily="-1" charset="0"/>
              </a:rPr>
              <a:t>Its past variations may have caused abrupt climate change.  “</a:t>
            </a:r>
            <a:r>
              <a:rPr lang="en-US" sz="2400" i="1">
                <a:latin typeface="Arial" pitchFamily="-1" charset="0"/>
                <a:ea typeface="Arial" pitchFamily="-1" charset="0"/>
                <a:cs typeface="Arial" pitchFamily="-1" charset="0"/>
              </a:rPr>
              <a:t>Day after tomorrow</a:t>
            </a:r>
            <a:r>
              <a:rPr lang="en-US" sz="2400">
                <a:latin typeface="Arial" pitchFamily="-1" charset="0"/>
                <a:ea typeface="Arial" pitchFamily="-1" charset="0"/>
                <a:cs typeface="Arial" pitchFamily="-1" charset="0"/>
              </a:rPr>
              <a:t>…”</a:t>
            </a:r>
          </a:p>
        </p:txBody>
      </p:sp>
      <p:pic>
        <p:nvPicPr>
          <p:cNvPr id="67590" name="Picture 6" descr="global_conveyor"/>
          <p:cNvPicPr>
            <a:picLocks noChangeAspect="1" noChangeArrowheads="1"/>
          </p:cNvPicPr>
          <p:nvPr/>
        </p:nvPicPr>
        <p:blipFill>
          <a:blip r:embed="rId3"/>
          <a:srcRect/>
          <a:stretch>
            <a:fillRect/>
          </a:stretch>
        </p:blipFill>
        <p:spPr bwMode="auto">
          <a:xfrm>
            <a:off x="3059112" y="4559300"/>
            <a:ext cx="4452937"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p:cNvPicPr>
            <a:picLocks noGrp="1" noChangeAspect="1" noChangeArrowheads="1"/>
          </p:cNvPicPr>
          <p:nvPr>
            <p:ph type="body" idx="1"/>
          </p:nvPr>
        </p:nvPicPr>
        <p:blipFill>
          <a:blip r:embed="rId2"/>
          <a:srcRect/>
          <a:stretch>
            <a:fillRect/>
          </a:stretch>
        </p:blipFill>
        <p:spPr>
          <a:xfrm>
            <a:off x="84138" y="168275"/>
            <a:ext cx="5208587" cy="3254375"/>
          </a:xfrm>
        </p:spPr>
      </p:pic>
      <p:sp>
        <p:nvSpPr>
          <p:cNvPr id="68611" name="Rectangle 3"/>
          <p:cNvSpPr>
            <a:spLocks noGrp="1" noChangeArrowheads="1"/>
          </p:cNvSpPr>
          <p:nvPr>
            <p:ph type="title"/>
          </p:nvPr>
        </p:nvSpPr>
        <p:spPr>
          <a:xfrm>
            <a:off x="5441950" y="84138"/>
            <a:ext cx="4475163" cy="704850"/>
          </a:xfrm>
        </p:spPr>
        <p:txBody>
          <a:bodyPr/>
          <a:lstStyle/>
          <a:p>
            <a:pPr eaLnBrk="1"/>
            <a:r>
              <a:rPr lang="en-US" sz="2800" b="1">
                <a:solidFill>
                  <a:srgbClr val="FF0000"/>
                </a:solidFill>
                <a:latin typeface="Arial" pitchFamily="-1" charset="0"/>
                <a:ea typeface="Arial" pitchFamily="-1" charset="0"/>
                <a:cs typeface="Arial" pitchFamily="-1" charset="0"/>
              </a:rPr>
              <a:t>The THC and past climate</a:t>
            </a:r>
          </a:p>
        </p:txBody>
      </p:sp>
      <p:sp>
        <p:nvSpPr>
          <p:cNvPr id="68612" name="Rectangle 4"/>
          <p:cNvSpPr>
            <a:spLocks noChangeArrowheads="1"/>
          </p:cNvSpPr>
          <p:nvPr/>
        </p:nvSpPr>
        <p:spPr bwMode="auto">
          <a:xfrm>
            <a:off x="0" y="3443288"/>
            <a:ext cx="5292725" cy="906462"/>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GB" sz="2600">
                <a:latin typeface="Arial" pitchFamily="-1" charset="0"/>
              </a:rPr>
              <a:t>Europe's Little Ice Age, 14th Century; Pieter Breugel the Elder.</a:t>
            </a:r>
            <a:r>
              <a:rPr lang="en-GB" sz="2000">
                <a:solidFill>
                  <a:schemeClr val="tx1"/>
                </a:solidFill>
                <a:latin typeface="Arial" pitchFamily="-1" charset="0"/>
              </a:rPr>
              <a:t> </a:t>
            </a:r>
          </a:p>
        </p:txBody>
      </p:sp>
      <p:pic>
        <p:nvPicPr>
          <p:cNvPr id="68613" name="Picture 5" descr="LM_Fig8_2_1"/>
          <p:cNvPicPr>
            <a:picLocks noChangeAspect="1" noChangeArrowheads="1"/>
          </p:cNvPicPr>
          <p:nvPr/>
        </p:nvPicPr>
        <p:blipFill>
          <a:blip r:embed="rId3"/>
          <a:srcRect/>
          <a:stretch>
            <a:fillRect/>
          </a:stretch>
        </p:blipFill>
        <p:spPr bwMode="auto">
          <a:xfrm>
            <a:off x="4662488" y="923925"/>
            <a:ext cx="5419725" cy="2752725"/>
          </a:xfrm>
          <a:prstGeom prst="rect">
            <a:avLst/>
          </a:prstGeom>
          <a:noFill/>
          <a:ln w="9525">
            <a:noFill/>
            <a:miter lim="800000"/>
            <a:headEnd/>
            <a:tailEnd/>
          </a:ln>
        </p:spPr>
      </p:pic>
      <p:pic>
        <p:nvPicPr>
          <p:cNvPr id="68614" name="Picture 6" descr="LM_Fig8_1_3"/>
          <p:cNvPicPr>
            <a:picLocks noChangeAspect="1" noChangeArrowheads="1"/>
          </p:cNvPicPr>
          <p:nvPr/>
        </p:nvPicPr>
        <p:blipFill>
          <a:blip r:embed="rId4"/>
          <a:srcRect/>
          <a:stretch>
            <a:fillRect/>
          </a:stretch>
        </p:blipFill>
        <p:spPr bwMode="auto">
          <a:xfrm>
            <a:off x="185738" y="4367213"/>
            <a:ext cx="1789112" cy="3024187"/>
          </a:xfrm>
          <a:prstGeom prst="rect">
            <a:avLst/>
          </a:prstGeom>
          <a:noFill/>
          <a:ln w="9525">
            <a:noFill/>
            <a:miter lim="800000"/>
            <a:headEnd/>
            <a:tailEnd/>
          </a:ln>
        </p:spPr>
      </p:pic>
      <p:pic>
        <p:nvPicPr>
          <p:cNvPr id="68615" name="Picture 7" descr="LM_Fig8_1_2"/>
          <p:cNvPicPr>
            <a:picLocks noChangeAspect="1" noChangeArrowheads="1"/>
          </p:cNvPicPr>
          <p:nvPr/>
        </p:nvPicPr>
        <p:blipFill>
          <a:blip r:embed="rId5"/>
          <a:srcRect/>
          <a:stretch>
            <a:fillRect/>
          </a:stretch>
        </p:blipFill>
        <p:spPr bwMode="auto">
          <a:xfrm>
            <a:off x="2035175" y="4787900"/>
            <a:ext cx="4013200" cy="2081213"/>
          </a:xfrm>
          <a:prstGeom prst="rect">
            <a:avLst/>
          </a:prstGeom>
          <a:noFill/>
          <a:ln w="9525">
            <a:noFill/>
            <a:miter lim="800000"/>
            <a:headEnd/>
            <a:tailEnd/>
          </a:ln>
        </p:spPr>
      </p:pic>
      <p:sp>
        <p:nvSpPr>
          <p:cNvPr id="68616" name="Text Box 8"/>
          <p:cNvSpPr txBox="1">
            <a:spLocks noChangeArrowheads="1"/>
          </p:cNvSpPr>
          <p:nvPr/>
        </p:nvSpPr>
        <p:spPr bwMode="auto">
          <a:xfrm>
            <a:off x="6048375" y="3443288"/>
            <a:ext cx="4116388" cy="4127500"/>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Norse ruins from Brattahlid, Greenland.  “Eirik the Red,” exiled from Iceland for his crimes, 980 A.D., set sail and spotted “Greenland”. 1,000 Scandinavians lasted until 1480 A.D., died by starvation due to nasty winters. </a:t>
            </a:r>
          </a:p>
        </p:txBody>
      </p:sp>
      <p:sp>
        <p:nvSpPr>
          <p:cNvPr id="68617" name="Line 9"/>
          <p:cNvSpPr>
            <a:spLocks noChangeShapeType="1"/>
          </p:cNvSpPr>
          <p:nvPr/>
        </p:nvSpPr>
        <p:spPr bwMode="auto">
          <a:xfrm flipH="1">
            <a:off x="5292725" y="3695700"/>
            <a:ext cx="839788" cy="109220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49313" y="0"/>
            <a:ext cx="8604250" cy="762000"/>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CC3300"/>
                </a:solidFill>
                <a:latin typeface="Arial" pitchFamily="-1" charset="0"/>
                <a:ea typeface="Arial" pitchFamily="-1" charset="0"/>
                <a:cs typeface="Arial" pitchFamily="-1" charset="0"/>
              </a:rPr>
              <a:t>Thermohaline circulation</a:t>
            </a:r>
          </a:p>
        </p:txBody>
      </p:sp>
      <p:sp>
        <p:nvSpPr>
          <p:cNvPr id="69635" name="Rectangle 3"/>
          <p:cNvSpPr>
            <a:spLocks noGrp="1" noChangeArrowheads="1"/>
          </p:cNvSpPr>
          <p:nvPr>
            <p:ph type="body" idx="1"/>
          </p:nvPr>
        </p:nvSpPr>
        <p:spPr>
          <a:xfrm>
            <a:off x="468313" y="884238"/>
            <a:ext cx="9101137" cy="4759325"/>
          </a:xfrm>
        </p:spPr>
        <p:txBody>
          <a:bodyPr/>
          <a:lstStyle/>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a:latin typeface="Arial" pitchFamily="-1" charset="0"/>
                <a:ea typeface="Arial" pitchFamily="-1" charset="0"/>
                <a:cs typeface="Arial" pitchFamily="-1" charset="0"/>
              </a:rPr>
              <a:t>Given rain and evaporation which affect the ocean salinity, can we find more than one climate state for the THC? (yes, Stommel 1961)</a:t>
            </a:r>
          </a:p>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a:latin typeface="Arial" pitchFamily="-1" charset="0"/>
                <a:ea typeface="Arial" pitchFamily="-1" charset="0"/>
                <a:cs typeface="Arial" pitchFamily="-1" charset="0"/>
              </a:rPr>
              <a:t>Can climate switch abruptly between these possible states?  </a:t>
            </a:r>
          </a:p>
          <a:p>
            <a:pPr marL="339725" indent="-339725" eaLnBrk="1">
              <a:spcBef>
                <a:spcPts val="775"/>
              </a:spcBef>
              <a:spcAft>
                <a:spcPct val="0"/>
              </a:spcAft>
              <a:buSzPct val="100000"/>
              <a:buFont typeface="Times New Roman" pitchFamily="-1" charset="0"/>
              <a:buChar char="•"/>
              <a:tabLst>
                <a:tab pos="358775"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Lst>
            </a:pPr>
            <a:r>
              <a:rPr lang="en-GB">
                <a:latin typeface="Arial" pitchFamily="-1" charset="0"/>
                <a:ea typeface="Arial" pitchFamily="-1" charset="0"/>
                <a:cs typeface="Arial" pitchFamily="-1" charset="0"/>
              </a:rPr>
              <a:t>Can such a switch be triggered by global warming?</a:t>
            </a:r>
          </a:p>
        </p:txBody>
      </p:sp>
      <p:pic>
        <p:nvPicPr>
          <p:cNvPr id="69636" name="Picture 4"/>
          <p:cNvPicPr>
            <a:picLocks noChangeAspect="1" noChangeArrowheads="1"/>
          </p:cNvPicPr>
          <p:nvPr/>
        </p:nvPicPr>
        <p:blipFill>
          <a:blip r:embed="rId3"/>
          <a:srcRect/>
          <a:stretch>
            <a:fillRect/>
          </a:stretch>
        </p:blipFill>
        <p:spPr bwMode="auto">
          <a:xfrm>
            <a:off x="5092700" y="4097338"/>
            <a:ext cx="4987925" cy="3462337"/>
          </a:xfrm>
          <a:prstGeom prst="rect">
            <a:avLst/>
          </a:prstGeom>
          <a:noFill/>
          <a:ln w="9525">
            <a:noFill/>
            <a:miter lim="800000"/>
            <a:headEnd/>
            <a:tailEnd/>
          </a:ln>
        </p:spPr>
      </p:pic>
      <p:sp>
        <p:nvSpPr>
          <p:cNvPr id="69637" name="Line 5"/>
          <p:cNvSpPr>
            <a:spLocks noChangeShapeType="1"/>
          </p:cNvSpPr>
          <p:nvPr/>
        </p:nvSpPr>
        <p:spPr bwMode="auto">
          <a:xfrm>
            <a:off x="7097713" y="5456238"/>
            <a:ext cx="1066800" cy="1587"/>
          </a:xfrm>
          <a:prstGeom prst="line">
            <a:avLst/>
          </a:prstGeom>
          <a:noFill/>
          <a:ln w="50760">
            <a:solidFill>
              <a:srgbClr val="000000"/>
            </a:solidFill>
            <a:round/>
            <a:headEnd/>
            <a:tailEnd type="triangle" w="lg" len="lg"/>
          </a:ln>
        </p:spPr>
        <p:txBody>
          <a:bodyPr>
            <a:prstTxWarp prst="textNoShape">
              <a:avLst/>
            </a:prstTxWarp>
          </a:bodyPr>
          <a:lstStyle/>
          <a:p>
            <a:endParaRPr lang="en-US"/>
          </a:p>
        </p:txBody>
      </p:sp>
      <p:sp>
        <p:nvSpPr>
          <p:cNvPr id="69638" name="Line 6"/>
          <p:cNvSpPr>
            <a:spLocks noChangeShapeType="1"/>
          </p:cNvSpPr>
          <p:nvPr/>
        </p:nvSpPr>
        <p:spPr bwMode="auto">
          <a:xfrm flipH="1">
            <a:off x="7094538" y="6751638"/>
            <a:ext cx="996950" cy="1587"/>
          </a:xfrm>
          <a:prstGeom prst="line">
            <a:avLst/>
          </a:prstGeom>
          <a:noFill/>
          <a:ln w="50760">
            <a:solidFill>
              <a:srgbClr val="000000"/>
            </a:solidFill>
            <a:round/>
            <a:headEnd/>
            <a:tailEnd type="triangle" w="lg" len="lg"/>
          </a:ln>
        </p:spPr>
        <p:txBody>
          <a:bodyPr>
            <a:prstTxWarp prst="textNoShape">
              <a:avLst/>
            </a:prstTxWarp>
          </a:bodyPr>
          <a:lstStyle/>
          <a:p>
            <a:endParaRPr lang="en-US"/>
          </a:p>
        </p:txBody>
      </p:sp>
      <p:sp>
        <p:nvSpPr>
          <p:cNvPr id="69639" name="Text Box 7"/>
          <p:cNvSpPr txBox="1">
            <a:spLocks noChangeArrowheads="1"/>
          </p:cNvSpPr>
          <p:nvPr/>
        </p:nvSpPr>
        <p:spPr bwMode="auto">
          <a:xfrm>
            <a:off x="5726113" y="7056438"/>
            <a:ext cx="1249362" cy="457200"/>
          </a:xfrm>
          <a:prstGeom prst="rect">
            <a:avLst/>
          </a:prstGeom>
          <a:noFill/>
          <a:ln w="9525">
            <a:noFill/>
            <a:miter lim="800000"/>
            <a:headEnd/>
            <a:tailEnd/>
          </a:ln>
        </p:spPr>
        <p:txBody>
          <a:bodyPr wrap="none" lIns="90000" tIns="46800" rIns="90000" bIns="46800">
            <a:prstTxWarp prst="textNoShape">
              <a:avLst/>
            </a:prstTxWarp>
            <a:spAutoFit/>
          </a:bodyPr>
          <a:lstStyle/>
          <a:p>
            <a:pPr eaLnBrk="1">
              <a:buClr>
                <a:srgbClr val="000000"/>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rPr>
              <a:t>Equator</a:t>
            </a:r>
          </a:p>
        </p:txBody>
      </p:sp>
      <p:sp>
        <p:nvSpPr>
          <p:cNvPr id="69640" name="Text Box 8"/>
          <p:cNvSpPr txBox="1">
            <a:spLocks noChangeArrowheads="1"/>
          </p:cNvSpPr>
          <p:nvPr/>
        </p:nvSpPr>
        <p:spPr bwMode="auto">
          <a:xfrm>
            <a:off x="7250113" y="7056438"/>
            <a:ext cx="741362" cy="457200"/>
          </a:xfrm>
          <a:prstGeom prst="rect">
            <a:avLst/>
          </a:prstGeom>
          <a:noFill/>
          <a:ln w="9525">
            <a:noFill/>
            <a:miter lim="800000"/>
            <a:headEnd/>
            <a:tailEnd/>
          </a:ln>
        </p:spPr>
        <p:txBody>
          <a:bodyPr wrap="none" lIns="90000" tIns="46800" rIns="90000" bIns="46800">
            <a:prstTxWarp prst="textNoShape">
              <a:avLst/>
            </a:prstTxWarp>
            <a:spAutoFit/>
          </a:bodyPr>
          <a:lstStyle/>
          <a:p>
            <a:pPr eaLnBrk="1">
              <a:buClr>
                <a:srgbClr val="000000"/>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rPr>
              <a:t>45N</a:t>
            </a:r>
          </a:p>
        </p:txBody>
      </p:sp>
      <p:sp>
        <p:nvSpPr>
          <p:cNvPr id="69641" name="Text Box 9"/>
          <p:cNvSpPr txBox="1">
            <a:spLocks noChangeArrowheads="1"/>
          </p:cNvSpPr>
          <p:nvPr/>
        </p:nvSpPr>
        <p:spPr bwMode="auto">
          <a:xfrm>
            <a:off x="8621713" y="7132638"/>
            <a:ext cx="1181100" cy="457200"/>
          </a:xfrm>
          <a:prstGeom prst="rect">
            <a:avLst/>
          </a:prstGeom>
          <a:noFill/>
          <a:ln w="9525">
            <a:noFill/>
            <a:miter lim="800000"/>
            <a:headEnd/>
            <a:tailEnd/>
          </a:ln>
        </p:spPr>
        <p:txBody>
          <a:bodyPr wrap="none" lIns="90000" tIns="46800" rIns="90000" bIns="46800">
            <a:prstTxWarp prst="textNoShape">
              <a:avLst/>
            </a:prstTxWarp>
            <a:spAutoFit/>
          </a:bodyPr>
          <a:lstStyle/>
          <a:p>
            <a:pPr eaLnBrk="1">
              <a:buClr>
                <a:srgbClr val="000000"/>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rPr>
              <a:t>N. Pole</a:t>
            </a:r>
          </a:p>
        </p:txBody>
      </p:sp>
      <p:sp>
        <p:nvSpPr>
          <p:cNvPr id="69642" name="Text Box 10"/>
          <p:cNvSpPr txBox="1">
            <a:spLocks noChangeArrowheads="1"/>
          </p:cNvSpPr>
          <p:nvPr/>
        </p:nvSpPr>
        <p:spPr bwMode="auto">
          <a:xfrm>
            <a:off x="5116513" y="6564313"/>
            <a:ext cx="1112837" cy="457200"/>
          </a:xfrm>
          <a:prstGeom prst="rect">
            <a:avLst/>
          </a:prstGeom>
          <a:noFill/>
          <a:ln w="9525">
            <a:noFill/>
            <a:miter lim="800000"/>
            <a:headEnd/>
            <a:tailEnd/>
          </a:ln>
        </p:spPr>
        <p:txBody>
          <a:bodyPr wrap="none" lIns="90000" tIns="46800" rIns="90000" bIns="46800">
            <a:prstTxWarp prst="textNoShape">
              <a:avLst/>
            </a:prstTxWarp>
            <a:spAutoFit/>
          </a:bodyPr>
          <a:lstStyle/>
          <a:p>
            <a:pPr eaLnBrk="1">
              <a:buClr>
                <a:srgbClr val="000000"/>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rPr>
              <a:t>bottom</a:t>
            </a:r>
          </a:p>
        </p:txBody>
      </p:sp>
      <p:sp>
        <p:nvSpPr>
          <p:cNvPr id="69643" name="Text Box 11"/>
          <p:cNvSpPr txBox="1">
            <a:spLocks noChangeArrowheads="1"/>
          </p:cNvSpPr>
          <p:nvPr/>
        </p:nvSpPr>
        <p:spPr bwMode="auto">
          <a:xfrm>
            <a:off x="5119688" y="4770438"/>
            <a:ext cx="1181100" cy="457200"/>
          </a:xfrm>
          <a:prstGeom prst="rect">
            <a:avLst/>
          </a:prstGeom>
          <a:noFill/>
          <a:ln w="9525">
            <a:noFill/>
            <a:miter lim="800000"/>
            <a:headEnd/>
            <a:tailEnd/>
          </a:ln>
        </p:spPr>
        <p:txBody>
          <a:bodyPr wrap="none" lIns="90000" tIns="46800" rIns="90000" bIns="46800">
            <a:prstTxWarp prst="textNoShape">
              <a:avLst/>
            </a:prstTxWarp>
            <a:spAutoFit/>
          </a:bodyPr>
          <a:lstStyle/>
          <a:p>
            <a:pPr eaLnBrk="1">
              <a:buClr>
                <a:srgbClr val="000000"/>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pitchFamily="-1" charset="0"/>
              </a:rPr>
              <a:t>surface</a:t>
            </a:r>
          </a:p>
        </p:txBody>
      </p:sp>
      <p:sp>
        <p:nvSpPr>
          <p:cNvPr id="69644" name="Text Box 12"/>
          <p:cNvSpPr txBox="1">
            <a:spLocks noChangeArrowheads="1"/>
          </p:cNvSpPr>
          <p:nvPr/>
        </p:nvSpPr>
        <p:spPr bwMode="auto">
          <a:xfrm>
            <a:off x="392113" y="4710113"/>
            <a:ext cx="4664075" cy="2041525"/>
          </a:xfrm>
          <a:prstGeom prst="rect">
            <a:avLst/>
          </a:prstGeom>
          <a:noFill/>
          <a:ln w="9525">
            <a:noFill/>
            <a:miter lim="800000"/>
            <a:headEnd/>
            <a:tailEnd/>
          </a:ln>
        </p:spPr>
        <p:txBody>
          <a:bodyPr lIns="90000" tIns="46800" rIns="90000" bIns="46800">
            <a:prstTxWarp prst="textNoShape">
              <a:avLst/>
            </a:prstTxWarp>
            <a:spAutoFit/>
          </a:bodyPr>
          <a:lstStyle/>
          <a:p>
            <a:pPr eaLnBrk="1">
              <a:buClr>
                <a:srgbClr val="000000"/>
              </a:buClr>
              <a:buSzPct val="80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latin typeface="Arial" pitchFamily="-1" charset="0"/>
              </a:rPr>
              <a:t>  What would be the consequence  of such a switch to earth’s climate?</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2"/>
          <a:srcRect/>
          <a:stretch>
            <a:fillRect/>
          </a:stretch>
        </p:blipFill>
        <p:spPr bwMode="auto">
          <a:xfrm>
            <a:off x="0" y="1008063"/>
            <a:ext cx="10080625" cy="6551612"/>
          </a:xfrm>
          <a:prstGeom prst="rect">
            <a:avLst/>
          </a:prstGeom>
          <a:noFill/>
          <a:ln w="9525">
            <a:noFill/>
            <a:miter lim="800000"/>
            <a:headEnd/>
            <a:tailEnd/>
          </a:ln>
        </p:spPr>
      </p:pic>
      <p:sp>
        <p:nvSpPr>
          <p:cNvPr id="71683" name="Rectangle 2"/>
          <p:cNvSpPr>
            <a:spLocks noGrp="1" noChangeArrowheads="1"/>
          </p:cNvSpPr>
          <p:nvPr>
            <p:ph type="ctrTitle"/>
          </p:nvPr>
        </p:nvSpPr>
        <p:spPr>
          <a:xfrm>
            <a:off x="5292725" y="7056438"/>
            <a:ext cx="4787900" cy="250825"/>
          </a:xfrm>
        </p:spPr>
        <p:txBody>
          <a:bodyPr/>
          <a:lstStyle/>
          <a:p>
            <a:r>
              <a:rPr lang="en-US" sz="1300">
                <a:ea typeface="ＭＳ Ｐゴシック" pitchFamily="-1" charset="-128"/>
                <a:cs typeface="ＭＳ Ｐゴシック" pitchFamily="-1" charset="-128"/>
                <a:hlinkClick r:id="rId3"/>
              </a:rPr>
              <a:t>http://www.ngdc.noaa.gov/paleo/slides/slideset/index19.htm</a:t>
            </a:r>
            <a:r>
              <a:rPr lang="en-US" sz="1300">
                <a:ea typeface="ＭＳ Ｐゴシック" pitchFamily="-1" charset="-128"/>
                <a:cs typeface="ＭＳ Ｐゴシック" pitchFamily="-1" charset="-128"/>
              </a:rPr>
              <a:t> </a:t>
            </a:r>
            <a:br>
              <a:rPr lang="en-US" sz="1300">
                <a:ea typeface="ＭＳ Ｐゴシック" pitchFamily="-1" charset="-128"/>
                <a:cs typeface="ＭＳ Ｐゴシック" pitchFamily="-1" charset="-128"/>
              </a:rPr>
            </a:br>
            <a:r>
              <a:rPr lang="en-US" sz="1300">
                <a:ea typeface="ＭＳ Ｐゴシック" pitchFamily="-1" charset="-128"/>
                <a:cs typeface="ＭＳ Ｐゴシック" pitchFamily="-1" charset="-128"/>
              </a:rPr>
              <a:t> </a:t>
            </a:r>
          </a:p>
        </p:txBody>
      </p:sp>
      <p:sp>
        <p:nvSpPr>
          <p:cNvPr id="71684" name="Text Box 6"/>
          <p:cNvSpPr txBox="1">
            <a:spLocks noChangeArrowheads="1"/>
          </p:cNvSpPr>
          <p:nvPr/>
        </p:nvSpPr>
        <p:spPr bwMode="auto">
          <a:xfrm>
            <a:off x="2068513" y="168275"/>
            <a:ext cx="6096000" cy="777875"/>
          </a:xfrm>
          <a:prstGeom prst="rect">
            <a:avLst/>
          </a:prstGeom>
          <a:noFill/>
          <a:ln w="9525">
            <a:noFill/>
            <a:miter lim="800000"/>
            <a:headEnd/>
            <a:tailEnd/>
          </a:ln>
        </p:spPr>
        <p:txBody>
          <a:bodyPr lIns="100794" tIns="50397" rIns="100794" bIns="50397">
            <a:prstTxWarp prst="textNoShape">
              <a:avLst/>
            </a:prstTxWarp>
            <a:spAutoFit/>
          </a:bodyPr>
          <a:lstStyle/>
          <a:p>
            <a:r>
              <a:rPr lang="en-US" sz="4400">
                <a:solidFill>
                  <a:srgbClr val="FF3300"/>
                </a:solidFill>
                <a:latin typeface="Arial" pitchFamily="-1" charset="0"/>
              </a:rPr>
              <a:t>Abrupt climate change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srcRect/>
          <a:stretch>
            <a:fillRect/>
          </a:stretch>
        </p:blipFill>
        <p:spPr bwMode="auto">
          <a:xfrm>
            <a:off x="0" y="444500"/>
            <a:ext cx="10164763" cy="7115175"/>
          </a:xfrm>
          <a:prstGeom prst="rect">
            <a:avLst/>
          </a:prstGeom>
          <a:noFill/>
          <a:ln w="9525">
            <a:noFill/>
            <a:miter lim="800000"/>
            <a:headEnd/>
            <a:tailEnd/>
          </a:ln>
        </p:spPr>
      </p:pic>
      <p:sp>
        <p:nvSpPr>
          <p:cNvPr id="72707" name="Text Box 6"/>
          <p:cNvSpPr txBox="1">
            <a:spLocks noChangeArrowheads="1"/>
          </p:cNvSpPr>
          <p:nvPr/>
        </p:nvSpPr>
        <p:spPr bwMode="auto">
          <a:xfrm>
            <a:off x="3057525" y="4032250"/>
            <a:ext cx="4168775" cy="501650"/>
          </a:xfrm>
          <a:prstGeom prst="rect">
            <a:avLst/>
          </a:prstGeom>
          <a:solidFill>
            <a:schemeClr val="bg1"/>
          </a:solidFill>
          <a:ln w="9525">
            <a:noFill/>
            <a:miter lim="800000"/>
            <a:headEnd/>
            <a:tailEnd/>
          </a:ln>
        </p:spPr>
        <p:txBody>
          <a:bodyPr wrap="none" lIns="100794" tIns="50397" rIns="100794" bIns="50397">
            <a:prstTxWarp prst="textNoShape">
              <a:avLst/>
            </a:prstTxWarp>
            <a:spAutoFit/>
          </a:bodyPr>
          <a:lstStyle/>
          <a:p>
            <a:r>
              <a:rPr lang="en-US" sz="2600" b="1">
                <a:solidFill>
                  <a:srgbClr val="FF3300"/>
                </a:solidFill>
              </a:rPr>
              <a:t>Dansgaard-Oeschger events</a:t>
            </a:r>
          </a:p>
        </p:txBody>
      </p:sp>
      <p:sp>
        <p:nvSpPr>
          <p:cNvPr id="72708" name="AutoShape 8"/>
          <p:cNvSpPr>
            <a:spLocks/>
          </p:cNvSpPr>
          <p:nvPr/>
        </p:nvSpPr>
        <p:spPr bwMode="auto">
          <a:xfrm rot="-5400000">
            <a:off x="3654425" y="2981325"/>
            <a:ext cx="420688" cy="3360738"/>
          </a:xfrm>
          <a:prstGeom prst="rightBrace">
            <a:avLst>
              <a:gd name="adj1" fmla="val 66572"/>
              <a:gd name="adj2" fmla="val 50815"/>
            </a:avLst>
          </a:prstGeom>
          <a:noFill/>
          <a:ln w="38100">
            <a:solidFill>
              <a:srgbClr val="FF3300"/>
            </a:solidFill>
            <a:round/>
            <a:headEnd/>
            <a:tailEnd/>
          </a:ln>
        </p:spPr>
        <p:txBody>
          <a:bodyPr wrap="none" lIns="100794" tIns="50397" rIns="100794" bIns="50397" anchor="ctr">
            <a:prstTxWarp prst="textNoShape">
              <a:avLst/>
            </a:prstTxWarp>
          </a:bodyPr>
          <a:lstStyle/>
          <a:p>
            <a:endParaRPr lang="he-IL"/>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6425" name="Group 41"/>
          <p:cNvGraphicFramePr>
            <a:graphicFrameLocks noGrp="1"/>
          </p:cNvGraphicFramePr>
          <p:nvPr>
            <p:ph/>
          </p:nvPr>
        </p:nvGraphicFramePr>
        <p:xfrm>
          <a:off x="336550" y="1320800"/>
          <a:ext cx="9407525" cy="1701801"/>
        </p:xfrm>
        <a:graphic>
          <a:graphicData uri="http://schemas.openxmlformats.org/drawingml/2006/table">
            <a:tbl>
              <a:tblPr/>
              <a:tblGrid>
                <a:gridCol w="3108325"/>
                <a:gridCol w="2603500"/>
                <a:gridCol w="3695700"/>
              </a:tblGrid>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e-IL" sz="2600" b="0" i="0" u="none" strike="noStrike" cap="none" normalizeH="0" baseline="0">
                        <a:ln>
                          <a:noFill/>
                        </a:ln>
                        <a:solidFill>
                          <a:schemeClr val="tx1"/>
                        </a:solidFill>
                        <a:effectLst/>
                        <a:latin typeface="Arial" pitchFamily="-106" charset="0"/>
                        <a:ea typeface="Arial" pitchFamily="-106" charset="0"/>
                        <a:cs typeface="Arial" pitchFamily="-106" charset="0"/>
                      </a:endParaRPr>
                    </a:p>
                  </a:txBody>
                  <a:tcPr marL="100806" marR="100806" marT="50398" marB="503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Global warming</a:t>
                      </a:r>
                    </a:p>
                  </a:txBody>
                  <a:tcPr marL="100806" marR="100806" marT="50398" marB="50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D/O &amp; Heinrich events</a:t>
                      </a:r>
                    </a:p>
                  </a:txBody>
                  <a:tcPr marL="100806" marR="100806" marT="50398" marB="503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Amplitude</a:t>
                      </a:r>
                    </a:p>
                  </a:txBody>
                  <a:tcPr marL="100806" marR="100806" marT="50398" marB="503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Arial" pitchFamily="-106" charset="0"/>
                          <a:ea typeface="Arial" pitchFamily="-106" charset="0"/>
                          <a:cs typeface="Arial" pitchFamily="-106" charset="0"/>
                        </a:rPr>
                        <a:t>0.75C</a:t>
                      </a:r>
                      <a:endPar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endParaRPr>
                    </a:p>
                  </a:txBody>
                  <a:tcPr marL="100806" marR="100806" marT="50398" marB="50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10C</a:t>
                      </a:r>
                    </a:p>
                  </a:txBody>
                  <a:tcPr marL="100806" marR="100806" marT="50398" marB="503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Duration of change</a:t>
                      </a:r>
                    </a:p>
                  </a:txBody>
                  <a:tcPr marL="100806" marR="100806" marT="50398" marB="503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Arial" pitchFamily="-106" charset="0"/>
                          <a:ea typeface="Arial" pitchFamily="-106" charset="0"/>
                          <a:cs typeface="Arial" pitchFamily="-106" charset="0"/>
                        </a:rPr>
                        <a:t>100 years</a:t>
                      </a:r>
                    </a:p>
                  </a:txBody>
                  <a:tcPr marL="100806" marR="100806" marT="50398" marB="50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Arial" pitchFamily="-106" charset="0"/>
                          <a:ea typeface="Arial" pitchFamily="-106" charset="0"/>
                          <a:cs typeface="Arial" pitchFamily="-106" charset="0"/>
                        </a:rPr>
                        <a:t>20 years</a:t>
                      </a:r>
                    </a:p>
                  </a:txBody>
                  <a:tcPr marL="100806" marR="100806" marT="50398" marB="503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48" name="Text Box 25"/>
          <p:cNvSpPr txBox="1">
            <a:spLocks noChangeArrowheads="1"/>
          </p:cNvSpPr>
          <p:nvPr/>
        </p:nvSpPr>
        <p:spPr bwMode="auto">
          <a:xfrm>
            <a:off x="1327150" y="628650"/>
            <a:ext cx="203200" cy="469900"/>
          </a:xfrm>
          <a:prstGeom prst="rect">
            <a:avLst/>
          </a:prstGeom>
          <a:noFill/>
          <a:ln w="9525">
            <a:noFill/>
            <a:miter lim="800000"/>
            <a:headEnd/>
            <a:tailEnd/>
          </a:ln>
        </p:spPr>
        <p:txBody>
          <a:bodyPr wrap="none" lIns="100794" tIns="50397" rIns="100794" bIns="50397">
            <a:prstTxWarp prst="textNoShape">
              <a:avLst/>
            </a:prstTxWarp>
            <a:spAutoFit/>
          </a:bodyPr>
          <a:lstStyle/>
          <a:p>
            <a:endParaRPr lang="he-IL"/>
          </a:p>
        </p:txBody>
      </p:sp>
      <p:sp>
        <p:nvSpPr>
          <p:cNvPr id="73749" name="Text Box 26"/>
          <p:cNvSpPr txBox="1">
            <a:spLocks noChangeArrowheads="1"/>
          </p:cNvSpPr>
          <p:nvPr/>
        </p:nvSpPr>
        <p:spPr bwMode="auto">
          <a:xfrm>
            <a:off x="-1" y="0"/>
            <a:ext cx="10080625" cy="1086663"/>
          </a:xfrm>
          <a:prstGeom prst="rect">
            <a:avLst/>
          </a:prstGeom>
          <a:noFill/>
          <a:ln w="9525">
            <a:noFill/>
            <a:miter lim="800000"/>
            <a:headEnd/>
            <a:tailEnd/>
          </a:ln>
        </p:spPr>
        <p:txBody>
          <a:bodyPr wrap="square" lIns="100794" tIns="50397" rIns="100794" bIns="50397">
            <a:prstTxWarp prst="textNoShape">
              <a:avLst/>
            </a:prstTxWarp>
            <a:spAutoFit/>
          </a:bodyPr>
          <a:lstStyle/>
          <a:p>
            <a:pPr algn="ctr"/>
            <a:r>
              <a:rPr lang="en-US" sz="3600" b="1" dirty="0" smtClean="0">
                <a:solidFill>
                  <a:srgbClr val="FF0000"/>
                </a:solidFill>
                <a:latin typeface="Arial"/>
                <a:cs typeface="Arial"/>
              </a:rPr>
              <a:t>Abrupt </a:t>
            </a:r>
            <a:r>
              <a:rPr lang="en-US" sz="3600" b="1" dirty="0">
                <a:solidFill>
                  <a:srgbClr val="FF0000"/>
                </a:solidFill>
                <a:latin typeface="Arial"/>
                <a:cs typeface="Arial"/>
              </a:rPr>
              <a:t>past climate </a:t>
            </a:r>
            <a:r>
              <a:rPr lang="en-US" sz="3600" b="1" dirty="0" smtClean="0">
                <a:solidFill>
                  <a:srgbClr val="FF0000"/>
                </a:solidFill>
                <a:latin typeface="Arial"/>
                <a:cs typeface="Arial"/>
              </a:rPr>
              <a:t>change </a:t>
            </a:r>
          </a:p>
          <a:p>
            <a:pPr algn="ctr"/>
            <a:r>
              <a:rPr lang="en-US" sz="2800" dirty="0" smtClean="0">
                <a:solidFill>
                  <a:srgbClr val="FF0000"/>
                </a:solidFill>
                <a:latin typeface="Arial"/>
                <a:cs typeface="Arial"/>
              </a:rPr>
              <a:t>(due to </a:t>
            </a:r>
            <a:r>
              <a:rPr lang="en-US" sz="2800" dirty="0" err="1" smtClean="0">
                <a:solidFill>
                  <a:srgbClr val="FF0000"/>
                </a:solidFill>
                <a:latin typeface="Arial"/>
                <a:cs typeface="Arial"/>
              </a:rPr>
              <a:t>thermohaline</a:t>
            </a:r>
            <a:r>
              <a:rPr lang="en-US" sz="2800" dirty="0" smtClean="0">
                <a:solidFill>
                  <a:srgbClr val="FF0000"/>
                </a:solidFill>
                <a:latin typeface="Arial"/>
                <a:cs typeface="Arial"/>
              </a:rPr>
              <a:t> circulation changes?)</a:t>
            </a:r>
          </a:p>
        </p:txBody>
      </p:sp>
      <p:pic>
        <p:nvPicPr>
          <p:cNvPr id="73750" name="Picture 27"/>
          <p:cNvPicPr>
            <a:picLocks noChangeAspect="1" noChangeArrowheads="1"/>
          </p:cNvPicPr>
          <p:nvPr/>
        </p:nvPicPr>
        <p:blipFill>
          <a:blip r:embed="rId2"/>
          <a:srcRect/>
          <a:stretch>
            <a:fillRect/>
          </a:stretch>
        </p:blipFill>
        <p:spPr bwMode="auto">
          <a:xfrm>
            <a:off x="0" y="3335338"/>
            <a:ext cx="5795963" cy="4056062"/>
          </a:xfrm>
          <a:prstGeom prst="rect">
            <a:avLst/>
          </a:prstGeom>
          <a:noFill/>
          <a:ln w="9525">
            <a:noFill/>
            <a:miter lim="800000"/>
            <a:headEnd/>
            <a:tailEnd/>
          </a:ln>
        </p:spPr>
      </p:pic>
      <p:pic>
        <p:nvPicPr>
          <p:cNvPr id="73751" name="Picture 43" descr="aa"/>
          <p:cNvPicPr>
            <a:picLocks noChangeAspect="1" noChangeArrowheads="1"/>
          </p:cNvPicPr>
          <p:nvPr/>
        </p:nvPicPr>
        <p:blipFill>
          <a:blip r:embed="rId3"/>
          <a:srcRect/>
          <a:stretch>
            <a:fillRect/>
          </a:stretch>
        </p:blipFill>
        <p:spPr bwMode="auto">
          <a:xfrm>
            <a:off x="5759450" y="3192463"/>
            <a:ext cx="4321175" cy="436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3"/>
          <p:cNvSpPr>
            <a:spLocks noGrp="1" noChangeArrowheads="1"/>
          </p:cNvSpPr>
          <p:nvPr>
            <p:ph type="ctrTitle"/>
          </p:nvPr>
        </p:nvSpPr>
        <p:spPr>
          <a:xfrm>
            <a:off x="755650" y="168275"/>
            <a:ext cx="8569325" cy="1258888"/>
          </a:xfrm>
        </p:spPr>
        <p:txBody>
          <a:bodyPr/>
          <a:lstStyle/>
          <a:p>
            <a:r>
              <a:rPr lang="en-US" sz="6000">
                <a:solidFill>
                  <a:schemeClr val="tx1"/>
                </a:solidFill>
                <a:ea typeface="ＭＳ Ｐゴシック" pitchFamily="-1" charset="-128"/>
                <a:cs typeface="ＭＳ Ｐゴシック" pitchFamily="-1" charset="-128"/>
              </a:rPr>
              <a:t>El Niño</a:t>
            </a:r>
          </a:p>
        </p:txBody>
      </p:sp>
      <p:pic>
        <p:nvPicPr>
          <p:cNvPr id="74755" name="Picture 7" descr="sst"/>
          <p:cNvPicPr>
            <a:picLocks noChangeAspect="1" noChangeArrowheads="1"/>
          </p:cNvPicPr>
          <p:nvPr/>
        </p:nvPicPr>
        <p:blipFill>
          <a:blip r:embed="rId3"/>
          <a:srcRect/>
          <a:stretch>
            <a:fillRect/>
          </a:stretch>
        </p:blipFill>
        <p:spPr bwMode="auto">
          <a:xfrm>
            <a:off x="755650" y="1344613"/>
            <a:ext cx="8715375" cy="552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55650" y="671513"/>
            <a:ext cx="8569325" cy="588962"/>
          </a:xfrm>
        </p:spPr>
        <p:txBody>
          <a:bodyPr/>
          <a:lstStyle/>
          <a:p>
            <a:r>
              <a:rPr lang="en-US" sz="3100" b="1">
                <a:solidFill>
                  <a:srgbClr val="FF0000"/>
                </a:solidFill>
                <a:ea typeface="ＭＳ Ｐゴシック" pitchFamily="-1" charset="-128"/>
                <a:cs typeface="ＭＳ Ｐゴシック" pitchFamily="-1" charset="-128"/>
              </a:rPr>
              <a:t>Development of an El Nino event: a comparison of two major El Nino events:</a:t>
            </a:r>
          </a:p>
        </p:txBody>
      </p:sp>
      <p:pic>
        <p:nvPicPr>
          <p:cNvPr id="76803" name="Picture 7" descr="sst_animated_2panel"/>
          <p:cNvPicPr>
            <a:picLocks noChangeAspect="1" noChangeArrowheads="1" noCrop="1"/>
          </p:cNvPicPr>
          <p:nvPr/>
        </p:nvPicPr>
        <p:blipFill>
          <a:blip r:embed="rId2"/>
          <a:srcRect/>
          <a:stretch>
            <a:fillRect/>
          </a:stretch>
        </p:blipFill>
        <p:spPr bwMode="auto">
          <a:xfrm>
            <a:off x="2771775" y="1900238"/>
            <a:ext cx="4537075" cy="515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233363" y="960438"/>
            <a:ext cx="9074150" cy="6400800"/>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dirty="0">
                <a:solidFill>
                  <a:srgbClr val="CC3300"/>
                </a:solidFill>
                <a:latin typeface="Arial" pitchFamily="-1" charset="0"/>
                <a:ea typeface="Arial" pitchFamily="-1" charset="0"/>
                <a:cs typeface="Arial" pitchFamily="-1" charset="0"/>
              </a:rPr>
              <a:t>	The basics, what we observe:</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a:latin typeface="Arial" pitchFamily="-1" charset="0"/>
                <a:ea typeface="Arial" pitchFamily="-1" charset="0"/>
                <a:cs typeface="Arial" pitchFamily="-1" charset="0"/>
              </a:rPr>
              <a:t>Coriolis</a:t>
            </a:r>
            <a:r>
              <a:rPr lang="en-GB" sz="2400" dirty="0">
                <a:latin typeface="Arial" pitchFamily="-1" charset="0"/>
                <a:ea typeface="Arial" pitchFamily="-1" charset="0"/>
                <a:cs typeface="Arial" pitchFamily="-1" charset="0"/>
              </a:rPr>
              <a:t> force</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Arial" pitchFamily="-1" charset="0"/>
                <a:ea typeface="Arial" pitchFamily="-1" charset="0"/>
                <a:cs typeface="Arial" pitchFamily="-1" charset="0"/>
              </a:rPr>
              <a:t>Ocean temperature, salinity, currents</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Arial" pitchFamily="-1" charset="0"/>
                <a:ea typeface="Arial" pitchFamily="-1" charset="0"/>
                <a:cs typeface="Arial" pitchFamily="-1" charset="0"/>
              </a:rPr>
              <a:t>Gulf stream, variability, rings, eddies</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Arial" pitchFamily="-1" charset="0"/>
                <a:ea typeface="Arial" pitchFamily="-1" charset="0"/>
                <a:cs typeface="Arial" pitchFamily="-1" charset="0"/>
              </a:rPr>
              <a:t>Waves, tides, Tsunamis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dirty="0">
                <a:solidFill>
                  <a:srgbClr val="CC3300"/>
                </a:solidFill>
                <a:latin typeface="Arial" pitchFamily="-1" charset="0"/>
                <a:ea typeface="Arial" pitchFamily="-1" charset="0"/>
                <a:cs typeface="Arial" pitchFamily="-1" charset="0"/>
              </a:rPr>
              <a:t>How we observe:</a:t>
            </a:r>
            <a:r>
              <a:rPr lang="en-GB" sz="2400" dirty="0">
                <a:latin typeface="Arial" pitchFamily="-1" charset="0"/>
                <a:ea typeface="Arial" pitchFamily="-1" charset="0"/>
                <a:cs typeface="Arial" pitchFamily="-1" charset="0"/>
              </a:rPr>
              <a:t> Ships, satellites, airplanes, moorings, current meters,  buoys, floats, sound waves...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dirty="0">
                <a:solidFill>
                  <a:srgbClr val="CC3300"/>
                </a:solidFill>
                <a:latin typeface="Arial" pitchFamily="-1" charset="0"/>
                <a:ea typeface="Arial" pitchFamily="-1" charset="0"/>
                <a:cs typeface="Arial" pitchFamily="-1" charset="0"/>
              </a:rPr>
              <a:t>How we try to understand it all: </a:t>
            </a:r>
            <a:r>
              <a:rPr lang="en-GB" sz="2400" dirty="0">
                <a:solidFill>
                  <a:schemeClr val="tx1"/>
                </a:solidFill>
                <a:latin typeface="Arial" pitchFamily="-1" charset="0"/>
                <a:ea typeface="Arial" pitchFamily="-1" charset="0"/>
                <a:cs typeface="Arial" pitchFamily="-1" charset="0"/>
              </a:rPr>
              <a:t>From theory to data analysis; From Pencil/ paper to super computers</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dirty="0">
                <a:solidFill>
                  <a:srgbClr val="CC3300"/>
                </a:solidFill>
                <a:latin typeface="Arial" pitchFamily="-1" charset="0"/>
                <a:ea typeface="Arial" pitchFamily="-1" charset="0"/>
                <a:cs typeface="Arial" pitchFamily="-1" charset="0"/>
              </a:rPr>
              <a:t>Oceans and climate:</a:t>
            </a:r>
            <a:r>
              <a:rPr lang="en-GB" sz="2400" dirty="0">
                <a:solidFill>
                  <a:srgbClr val="FF0000"/>
                </a:solidFill>
                <a:latin typeface="Arial" pitchFamily="-1" charset="0"/>
                <a:ea typeface="Arial" pitchFamily="-1" charset="0"/>
                <a:cs typeface="Arial" pitchFamily="-1" charset="0"/>
              </a:rPr>
              <a:t> </a:t>
            </a:r>
            <a:r>
              <a:rPr lang="en-GB" sz="2400" dirty="0">
                <a:latin typeface="Arial" pitchFamily="-1" charset="0"/>
                <a:ea typeface="Arial" pitchFamily="-1" charset="0"/>
                <a:cs typeface="Arial" pitchFamily="-1" charset="0"/>
              </a:rPr>
              <a:t>Monsoons,</a:t>
            </a:r>
            <a:r>
              <a:rPr lang="en-GB" sz="2400" dirty="0">
                <a:solidFill>
                  <a:srgbClr val="FF0000"/>
                </a:solidFill>
                <a:latin typeface="Arial" pitchFamily="-1" charset="0"/>
                <a:ea typeface="Arial" pitchFamily="-1" charset="0"/>
                <a:cs typeface="Arial" pitchFamily="-1" charset="0"/>
              </a:rPr>
              <a:t> </a:t>
            </a:r>
            <a:r>
              <a:rPr lang="en-GB" sz="2400" dirty="0" err="1">
                <a:solidFill>
                  <a:schemeClr val="tx1"/>
                </a:solidFill>
                <a:latin typeface="Arial" pitchFamily="-1" charset="0"/>
                <a:ea typeface="Arial" pitchFamily="-1" charset="0"/>
                <a:cs typeface="Arial" pitchFamily="-1" charset="0"/>
              </a:rPr>
              <a:t>Thermohaline</a:t>
            </a:r>
            <a:r>
              <a:rPr lang="en-GB" sz="2400" dirty="0">
                <a:solidFill>
                  <a:schemeClr val="tx1"/>
                </a:solidFill>
                <a:latin typeface="Arial" pitchFamily="-1" charset="0"/>
                <a:ea typeface="Arial" pitchFamily="-1" charset="0"/>
                <a:cs typeface="Arial" pitchFamily="-1" charset="0"/>
              </a:rPr>
              <a:t> circulation; El Nino; abrupt climate change, Glacial cycles; global warming, …</a:t>
            </a:r>
            <a:r>
              <a:rPr lang="en-GB" sz="2400" dirty="0" smtClean="0">
                <a:solidFill>
                  <a:schemeClr val="tx1"/>
                </a:solidFill>
                <a:latin typeface="Arial" pitchFamily="-1" charset="0"/>
                <a:ea typeface="Arial" pitchFamily="-1" charset="0"/>
                <a:cs typeface="Arial" pitchFamily="-1" charset="0"/>
              </a:rPr>
              <a:t> </a:t>
            </a:r>
            <a:endParaRPr lang="en-GB" sz="2400" dirty="0">
              <a:solidFill>
                <a:schemeClr val="tx1"/>
              </a:solidFill>
              <a:latin typeface="Arial" pitchFamily="-1" charset="0"/>
              <a:ea typeface="Arial" pitchFamily="-1" charset="0"/>
              <a:cs typeface="Arial" pitchFamily="-1" charset="0"/>
            </a:endParaRPr>
          </a:p>
        </p:txBody>
      </p:sp>
      <p:sp>
        <p:nvSpPr>
          <p:cNvPr id="20483" name="Text Box 7"/>
          <p:cNvSpPr txBox="1">
            <a:spLocks noChangeArrowheads="1"/>
          </p:cNvSpPr>
          <p:nvPr/>
        </p:nvSpPr>
        <p:spPr bwMode="auto">
          <a:xfrm>
            <a:off x="620713" y="122238"/>
            <a:ext cx="83058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solidFill>
                  <a:srgbClr val="CC3300"/>
                </a:solidFill>
                <a:latin typeface="Arial" pitchFamily="-1" charset="0"/>
              </a:rPr>
              <a:t>Outline</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0"/>
            <a:ext cx="10080625" cy="1008063"/>
          </a:xfrm>
        </p:spPr>
        <p:txBody>
          <a:bodyPr/>
          <a:lstStyle/>
          <a:p>
            <a:r>
              <a:rPr lang="en-US" sz="2600" b="1">
                <a:solidFill>
                  <a:srgbClr val="FF0000"/>
                </a:solidFill>
                <a:ea typeface="ＭＳ Ｐゴシック" pitchFamily="-1" charset="-128"/>
                <a:cs typeface="ＭＳ Ｐゴシック" pitchFamily="-1" charset="-128"/>
              </a:rPr>
              <a:t>Observations: system has two “modes”:</a:t>
            </a:r>
            <a:br>
              <a:rPr lang="en-US" sz="2600" b="1">
                <a:solidFill>
                  <a:srgbClr val="FF0000"/>
                </a:solidFill>
                <a:ea typeface="ＭＳ Ｐゴシック" pitchFamily="-1" charset="-128"/>
                <a:cs typeface="ＭＳ Ｐゴシック" pitchFamily="-1" charset="-128"/>
              </a:rPr>
            </a:br>
            <a:r>
              <a:rPr lang="en-US" sz="2600" b="1">
                <a:solidFill>
                  <a:srgbClr val="FF0000"/>
                </a:solidFill>
                <a:ea typeface="ＭＳ Ｐゴシック" pitchFamily="-1" charset="-128"/>
                <a:cs typeface="ＭＳ Ｐゴシック" pitchFamily="-1" charset="-128"/>
              </a:rPr>
              <a:t>The (warm) child and the (cool) girl…</a:t>
            </a:r>
          </a:p>
        </p:txBody>
      </p:sp>
      <p:pic>
        <p:nvPicPr>
          <p:cNvPr id="77827" name="Picture 4" descr="phil_enso"/>
          <p:cNvPicPr preferRelativeResize="0">
            <a:picLocks noChangeAspect="1" noChangeArrowheads="1"/>
          </p:cNvPicPr>
          <p:nvPr/>
        </p:nvPicPr>
        <p:blipFill>
          <a:blip r:embed="rId3"/>
          <a:srcRect t="28630"/>
          <a:stretch>
            <a:fillRect/>
          </a:stretch>
        </p:blipFill>
        <p:spPr bwMode="auto">
          <a:xfrm>
            <a:off x="4670425" y="1260475"/>
            <a:ext cx="5326063" cy="4567238"/>
          </a:xfrm>
          <a:prstGeom prst="rect">
            <a:avLst/>
          </a:prstGeom>
          <a:noFill/>
          <a:ln w="9525">
            <a:noFill/>
            <a:miter lim="800000"/>
            <a:headEnd/>
            <a:tailEnd/>
          </a:ln>
        </p:spPr>
      </p:pic>
      <p:pic>
        <p:nvPicPr>
          <p:cNvPr id="77828" name="Picture 5" descr="ElNino"/>
          <p:cNvPicPr preferRelativeResize="0">
            <a:picLocks noChangeAspect="1" noChangeArrowheads="1"/>
          </p:cNvPicPr>
          <p:nvPr/>
        </p:nvPicPr>
        <p:blipFill>
          <a:blip r:embed="rId4"/>
          <a:srcRect l="10588" t="48730"/>
          <a:stretch>
            <a:fillRect/>
          </a:stretch>
        </p:blipFill>
        <p:spPr bwMode="auto">
          <a:xfrm>
            <a:off x="1344613" y="923925"/>
            <a:ext cx="3325812" cy="2854325"/>
          </a:xfrm>
          <a:prstGeom prst="rect">
            <a:avLst/>
          </a:prstGeom>
          <a:noFill/>
          <a:ln w="9525">
            <a:noFill/>
            <a:miter lim="800000"/>
            <a:headEnd/>
            <a:tailEnd/>
          </a:ln>
        </p:spPr>
      </p:pic>
      <p:sp>
        <p:nvSpPr>
          <p:cNvPr id="77829" name="Text Box 6"/>
          <p:cNvSpPr txBox="1">
            <a:spLocks noChangeArrowheads="1"/>
          </p:cNvSpPr>
          <p:nvPr/>
        </p:nvSpPr>
        <p:spPr bwMode="auto">
          <a:xfrm>
            <a:off x="839788" y="1679575"/>
            <a:ext cx="3125787" cy="303213"/>
          </a:xfrm>
          <a:prstGeom prst="rect">
            <a:avLst/>
          </a:prstGeom>
          <a:solidFill>
            <a:srgbClr val="FFFFFF"/>
          </a:solidFill>
          <a:ln w="9525">
            <a:noFill/>
            <a:miter lim="800000"/>
            <a:headEnd/>
            <a:tailEnd/>
          </a:ln>
        </p:spPr>
        <p:txBody>
          <a:bodyPr lIns="100794" tIns="50397" rIns="100794" bIns="50397">
            <a:prstTxWarp prst="textNoShape">
              <a:avLst/>
            </a:prstTxWarp>
            <a:spAutoFit/>
          </a:bodyPr>
          <a:lstStyle/>
          <a:p>
            <a:r>
              <a:rPr lang="en-US" sz="1300" b="1"/>
              <a:t>A            El Niño conditions</a:t>
            </a:r>
          </a:p>
        </p:txBody>
      </p:sp>
      <p:pic>
        <p:nvPicPr>
          <p:cNvPr id="77830" name="Picture 7" descr="ElNino"/>
          <p:cNvPicPr preferRelativeResize="0">
            <a:picLocks noChangeAspect="1" noChangeArrowheads="1"/>
          </p:cNvPicPr>
          <p:nvPr/>
        </p:nvPicPr>
        <p:blipFill>
          <a:blip r:embed="rId4"/>
          <a:srcRect r="11539" b="50635"/>
          <a:stretch>
            <a:fillRect/>
          </a:stretch>
        </p:blipFill>
        <p:spPr bwMode="auto">
          <a:xfrm>
            <a:off x="1362075" y="3476625"/>
            <a:ext cx="3324225" cy="2778125"/>
          </a:xfrm>
          <a:prstGeom prst="rect">
            <a:avLst/>
          </a:prstGeom>
          <a:noFill/>
          <a:ln w="9525">
            <a:noFill/>
            <a:miter lim="800000"/>
            <a:headEnd/>
            <a:tailEnd/>
          </a:ln>
        </p:spPr>
      </p:pic>
      <p:sp>
        <p:nvSpPr>
          <p:cNvPr id="77831" name="Text Box 8"/>
          <p:cNvSpPr txBox="1">
            <a:spLocks noChangeArrowheads="1"/>
          </p:cNvSpPr>
          <p:nvPr/>
        </p:nvSpPr>
        <p:spPr bwMode="auto">
          <a:xfrm>
            <a:off x="839788" y="4116388"/>
            <a:ext cx="3276600" cy="301625"/>
          </a:xfrm>
          <a:prstGeom prst="rect">
            <a:avLst/>
          </a:prstGeom>
          <a:solidFill>
            <a:srgbClr val="FFFFFF"/>
          </a:solidFill>
          <a:ln w="9525">
            <a:noFill/>
            <a:miter lim="800000"/>
            <a:headEnd/>
            <a:tailEnd/>
          </a:ln>
        </p:spPr>
        <p:txBody>
          <a:bodyPr lIns="100794" tIns="50397" rIns="100794" bIns="50397">
            <a:prstTxWarp prst="textNoShape">
              <a:avLst/>
            </a:prstTxWarp>
            <a:spAutoFit/>
          </a:bodyPr>
          <a:lstStyle/>
          <a:p>
            <a:r>
              <a:rPr lang="en-US" sz="1300" b="1"/>
              <a:t>B               La Niña conditions</a:t>
            </a:r>
          </a:p>
        </p:txBody>
      </p:sp>
      <p:sp>
        <p:nvSpPr>
          <p:cNvPr id="77832" name="Text Box 2060"/>
          <p:cNvSpPr txBox="1">
            <a:spLocks noChangeArrowheads="1"/>
          </p:cNvSpPr>
          <p:nvPr/>
        </p:nvSpPr>
        <p:spPr bwMode="auto">
          <a:xfrm>
            <a:off x="182563" y="1511300"/>
            <a:ext cx="1306512" cy="471488"/>
          </a:xfrm>
          <a:prstGeom prst="rect">
            <a:avLst/>
          </a:prstGeom>
          <a:noFill/>
          <a:ln w="9525">
            <a:noFill/>
            <a:miter lim="800000"/>
            <a:headEnd/>
            <a:tailEnd/>
          </a:ln>
        </p:spPr>
        <p:txBody>
          <a:bodyPr wrap="none" lIns="100794" tIns="50397" rIns="100794" bIns="50397">
            <a:prstTxWarp prst="textNoShape">
              <a:avLst/>
            </a:prstTxWarp>
            <a:spAutoFit/>
          </a:bodyPr>
          <a:lstStyle/>
          <a:p>
            <a:r>
              <a:rPr lang="en-US" b="1">
                <a:solidFill>
                  <a:srgbClr val="FF0000"/>
                </a:solidFill>
              </a:rPr>
              <a:t>El Nino:</a:t>
            </a:r>
          </a:p>
        </p:txBody>
      </p:sp>
      <p:sp>
        <p:nvSpPr>
          <p:cNvPr id="77833" name="Text Box 2061"/>
          <p:cNvSpPr txBox="1">
            <a:spLocks noChangeArrowheads="1"/>
          </p:cNvSpPr>
          <p:nvPr/>
        </p:nvSpPr>
        <p:spPr bwMode="auto">
          <a:xfrm>
            <a:off x="74613" y="4032250"/>
            <a:ext cx="1376362" cy="469900"/>
          </a:xfrm>
          <a:prstGeom prst="rect">
            <a:avLst/>
          </a:prstGeom>
          <a:noFill/>
          <a:ln w="9525">
            <a:noFill/>
            <a:miter lim="800000"/>
            <a:headEnd/>
            <a:tailEnd/>
          </a:ln>
        </p:spPr>
        <p:txBody>
          <a:bodyPr wrap="none" lIns="100794" tIns="50397" rIns="100794" bIns="50397">
            <a:prstTxWarp prst="textNoShape">
              <a:avLst/>
            </a:prstTxWarp>
            <a:spAutoFit/>
          </a:bodyPr>
          <a:lstStyle/>
          <a:p>
            <a:r>
              <a:rPr lang="en-US" b="1">
                <a:solidFill>
                  <a:srgbClr val="3333CC"/>
                </a:solidFill>
              </a:rPr>
              <a:t>La Nina:</a:t>
            </a:r>
          </a:p>
        </p:txBody>
      </p:sp>
      <p:sp>
        <p:nvSpPr>
          <p:cNvPr id="77834" name="Text Box 2062"/>
          <p:cNvSpPr txBox="1">
            <a:spLocks noChangeArrowheads="1"/>
          </p:cNvSpPr>
          <p:nvPr/>
        </p:nvSpPr>
        <p:spPr bwMode="auto">
          <a:xfrm>
            <a:off x="268288" y="6176963"/>
            <a:ext cx="9812337" cy="841375"/>
          </a:xfrm>
          <a:prstGeom prst="rect">
            <a:avLst/>
          </a:prstGeom>
          <a:noFill/>
          <a:ln w="9525">
            <a:noFill/>
            <a:miter lim="800000"/>
            <a:headEnd/>
            <a:tailEnd/>
          </a:ln>
        </p:spPr>
        <p:txBody>
          <a:bodyPr lIns="100794" tIns="50397" rIns="100794" bIns="50397">
            <a:prstTxWarp prst="textNoShape">
              <a:avLst/>
            </a:prstTxWarp>
            <a:spAutoFit/>
          </a:bodyPr>
          <a:lstStyle/>
          <a:p>
            <a:r>
              <a:rPr lang="en-US">
                <a:solidFill>
                  <a:srgbClr val="FF0000"/>
                </a:solidFill>
              </a:rPr>
              <a:t>The major players:</a:t>
            </a:r>
            <a:r>
              <a:rPr lang="en-US"/>
              <a:t> Easterly Trade Winds and Thermocline, thermocline and sea surface temperature.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10080625" cy="1008063"/>
          </a:xfrm>
        </p:spPr>
        <p:txBody>
          <a:bodyPr/>
          <a:lstStyle/>
          <a:p>
            <a:r>
              <a:rPr lang="en-US" sz="3100">
                <a:solidFill>
                  <a:srgbClr val="3333CC"/>
                </a:solidFill>
                <a:ea typeface="ＭＳ Ｐゴシック" pitchFamily="-1" charset="-128"/>
                <a:cs typeface="ＭＳ Ｐゴシック" pitchFamily="-1" charset="-128"/>
              </a:rPr>
              <a:t>Observations: The irregular variations between El Nino and La Nina limit predictability</a:t>
            </a:r>
          </a:p>
        </p:txBody>
      </p:sp>
      <p:pic>
        <p:nvPicPr>
          <p:cNvPr id="79875" name="Picture 5"/>
          <p:cNvPicPr>
            <a:picLocks noChangeArrowheads="1"/>
          </p:cNvPicPr>
          <p:nvPr/>
        </p:nvPicPr>
        <p:blipFill>
          <a:blip r:embed="rId2"/>
          <a:srcRect/>
          <a:stretch>
            <a:fillRect/>
          </a:stretch>
        </p:blipFill>
        <p:spPr bwMode="auto">
          <a:xfrm>
            <a:off x="2519363" y="1260475"/>
            <a:ext cx="8232775" cy="2771775"/>
          </a:xfrm>
          <a:prstGeom prst="rect">
            <a:avLst/>
          </a:prstGeom>
          <a:noFill/>
          <a:ln w="9525">
            <a:noFill/>
            <a:miter lim="800000"/>
            <a:headEnd/>
            <a:tailEnd/>
          </a:ln>
        </p:spPr>
      </p:pic>
      <p:pic>
        <p:nvPicPr>
          <p:cNvPr id="79876" name="Picture 6"/>
          <p:cNvPicPr>
            <a:picLocks noChangeArrowheads="1"/>
          </p:cNvPicPr>
          <p:nvPr/>
        </p:nvPicPr>
        <p:blipFill>
          <a:blip r:embed="rId3"/>
          <a:srcRect/>
          <a:stretch>
            <a:fillRect/>
          </a:stretch>
        </p:blipFill>
        <p:spPr bwMode="auto">
          <a:xfrm>
            <a:off x="2519363" y="4367213"/>
            <a:ext cx="8232775" cy="2771775"/>
          </a:xfrm>
          <a:prstGeom prst="rect">
            <a:avLst/>
          </a:prstGeom>
          <a:noFill/>
          <a:ln w="9525">
            <a:noFill/>
            <a:miter lim="800000"/>
            <a:headEnd/>
            <a:tailEnd/>
          </a:ln>
        </p:spPr>
      </p:pic>
      <p:sp>
        <p:nvSpPr>
          <p:cNvPr id="79877" name="Text Box 8"/>
          <p:cNvSpPr txBox="1">
            <a:spLocks noChangeArrowheads="1"/>
          </p:cNvSpPr>
          <p:nvPr/>
        </p:nvSpPr>
        <p:spPr bwMode="auto">
          <a:xfrm>
            <a:off x="0" y="2408237"/>
            <a:ext cx="3192463" cy="1948438"/>
          </a:xfrm>
          <a:prstGeom prst="rect">
            <a:avLst/>
          </a:prstGeom>
          <a:noFill/>
          <a:ln w="9525">
            <a:noFill/>
            <a:miter lim="800000"/>
            <a:headEnd/>
            <a:tailEnd/>
          </a:ln>
        </p:spPr>
        <p:txBody>
          <a:bodyPr lIns="100794" tIns="50397" rIns="100794" bIns="50397">
            <a:prstTxWarp prst="textNoShape">
              <a:avLst/>
            </a:prstTxWarp>
            <a:spAutoFit/>
          </a:bodyPr>
          <a:lstStyle/>
          <a:p>
            <a:pPr>
              <a:spcBef>
                <a:spcPct val="50000"/>
              </a:spcBef>
              <a:buFontTx/>
              <a:buChar char="•"/>
            </a:pPr>
            <a:r>
              <a:rPr lang="en-US" dirty="0">
                <a:latin typeface="Arial"/>
                <a:cs typeface="Arial"/>
              </a:rPr>
              <a:t> Period</a:t>
            </a:r>
            <a:r>
              <a:rPr lang="en-US" dirty="0" smtClean="0">
                <a:latin typeface="Arial"/>
                <a:cs typeface="Arial"/>
              </a:rPr>
              <a:t> 3</a:t>
            </a:r>
            <a:r>
              <a:rPr lang="en-US" dirty="0">
                <a:latin typeface="Arial"/>
                <a:cs typeface="Arial"/>
              </a:rPr>
              <a:t>-6 </a:t>
            </a:r>
            <a:r>
              <a:rPr lang="en-US" dirty="0" smtClean="0">
                <a:latin typeface="Arial"/>
                <a:cs typeface="Arial"/>
              </a:rPr>
              <a:t>years</a:t>
            </a:r>
          </a:p>
          <a:p>
            <a:pPr>
              <a:spcBef>
                <a:spcPct val="50000"/>
              </a:spcBef>
              <a:buFontTx/>
              <a:buChar char="•"/>
            </a:pPr>
            <a:r>
              <a:rPr lang="en-US" dirty="0" smtClean="0">
                <a:latin typeface="Arial"/>
                <a:cs typeface="Arial"/>
              </a:rPr>
              <a:t> recent enhancement or decadal variability?</a:t>
            </a:r>
          </a:p>
          <a:p>
            <a:pPr>
              <a:spcBef>
                <a:spcPct val="50000"/>
              </a:spcBef>
              <a:buFontTx/>
              <a:buChar char="•"/>
            </a:pPr>
            <a:endParaRPr lang="en-US"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a:r>
              <a:rPr lang="en-US">
                <a:solidFill>
                  <a:srgbClr val="FF0000"/>
                </a:solidFill>
                <a:ea typeface="ＭＳ Ｐゴシック" pitchFamily="-1" charset="-128"/>
                <a:cs typeface="ＭＳ Ｐゴシック" pitchFamily="-1" charset="-128"/>
              </a:rPr>
              <a:t>Back to the future</a:t>
            </a:r>
          </a:p>
        </p:txBody>
      </p:sp>
      <p:pic>
        <p:nvPicPr>
          <p:cNvPr id="80899" name="Picture 3"/>
          <p:cNvPicPr>
            <a:picLocks noChangeAspect="1" noChangeArrowheads="1"/>
          </p:cNvPicPr>
          <p:nvPr/>
        </p:nvPicPr>
        <p:blipFill>
          <a:blip r:embed="rId2"/>
          <a:srcRect/>
          <a:stretch>
            <a:fillRect/>
          </a:stretch>
        </p:blipFill>
        <p:spPr bwMode="auto">
          <a:xfrm>
            <a:off x="3175000" y="2371725"/>
            <a:ext cx="3359150"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44513" y="198438"/>
            <a:ext cx="8601075" cy="942975"/>
          </a:xfrm>
        </p:spPr>
        <p:txBody>
          <a:bodyPr/>
          <a:lstStyle/>
          <a:p>
            <a:pPr eaLnBrk="1"/>
            <a:r>
              <a:rPr lang="en-US">
                <a:solidFill>
                  <a:srgbClr val="CC3300"/>
                </a:solidFill>
                <a:latin typeface="Arial" pitchFamily="-1" charset="0"/>
                <a:ea typeface="Arial" pitchFamily="-1" charset="0"/>
                <a:cs typeface="Arial" pitchFamily="-1" charset="0"/>
              </a:rPr>
              <a:t>Ocean’s role in global warming</a:t>
            </a:r>
          </a:p>
        </p:txBody>
      </p:sp>
      <p:sp>
        <p:nvSpPr>
          <p:cNvPr id="81923" name="Rectangle 3"/>
          <p:cNvSpPr>
            <a:spLocks noGrp="1" noChangeArrowheads="1"/>
          </p:cNvSpPr>
          <p:nvPr>
            <p:ph type="body" idx="1"/>
          </p:nvPr>
        </p:nvSpPr>
        <p:spPr>
          <a:xfrm>
            <a:off x="0" y="1189038"/>
            <a:ext cx="8601075" cy="4756150"/>
          </a:xfrm>
        </p:spPr>
        <p:txBody>
          <a:bodyPr/>
          <a:lstStyle/>
          <a:p>
            <a:pPr eaLnBrk="1"/>
            <a:r>
              <a:rPr lang="en-US">
                <a:latin typeface="Arial" pitchFamily="-1" charset="0"/>
                <a:ea typeface="Arial" pitchFamily="-1" charset="0"/>
                <a:cs typeface="Arial" pitchFamily="-1" charset="0"/>
              </a:rPr>
              <a:t>Sea level rise:</a:t>
            </a:r>
          </a:p>
          <a:p>
            <a:pPr lvl="1" eaLnBrk="1"/>
            <a:r>
              <a:rPr lang="en-US">
                <a:latin typeface="Arial" pitchFamily="-1" charset="0"/>
                <a:ea typeface="Arial" pitchFamily="-1" charset="0"/>
                <a:cs typeface="Arial" pitchFamily="-1" charset="0"/>
              </a:rPr>
              <a:t>Thermal expansion</a:t>
            </a:r>
          </a:p>
          <a:p>
            <a:pPr lvl="1" eaLnBrk="1"/>
            <a:r>
              <a:rPr lang="en-US">
                <a:latin typeface="Arial" pitchFamily="-1" charset="0"/>
                <a:ea typeface="Arial" pitchFamily="-1" charset="0"/>
                <a:cs typeface="Arial" pitchFamily="-1" charset="0"/>
              </a:rPr>
              <a:t>Melting </a:t>
            </a:r>
          </a:p>
          <a:p>
            <a:pPr eaLnBrk="1"/>
            <a:r>
              <a:rPr lang="en-US">
                <a:latin typeface="Arial" pitchFamily="-1" charset="0"/>
                <a:ea typeface="Arial" pitchFamily="-1" charset="0"/>
                <a:cs typeface="Arial" pitchFamily="-1" charset="0"/>
              </a:rPr>
              <a:t>Abrupt climate change: </a:t>
            </a:r>
          </a:p>
          <a:p>
            <a:pPr lvl="1" eaLnBrk="1"/>
            <a:r>
              <a:rPr lang="en-US">
                <a:latin typeface="Arial" pitchFamily="-1" charset="0"/>
                <a:ea typeface="Arial" pitchFamily="-1" charset="0"/>
                <a:cs typeface="Arial" pitchFamily="-1" charset="0"/>
              </a:rPr>
              <a:t>sea ice (show two animations!)</a:t>
            </a:r>
          </a:p>
          <a:p>
            <a:pPr lvl="1" eaLnBrk="1"/>
            <a:r>
              <a:rPr lang="en-US">
                <a:latin typeface="Arial" pitchFamily="-1" charset="0"/>
                <a:ea typeface="Arial" pitchFamily="-1" charset="0"/>
                <a:cs typeface="Arial" pitchFamily="-1" charset="0"/>
              </a:rPr>
              <a:t>thermohaline circulation</a:t>
            </a:r>
          </a:p>
          <a:p>
            <a:pPr lvl="1" eaLnBrk="1"/>
            <a:endParaRPr lang="en-US">
              <a:latin typeface="Arial" pitchFamily="-1" charset="0"/>
              <a:ea typeface="Arial" pitchFamily="-1" charset="0"/>
              <a:cs typeface="Arial" pitchFamily="-1" charset="0"/>
            </a:endParaRPr>
          </a:p>
          <a:p>
            <a:pPr eaLnBrk="1"/>
            <a:r>
              <a:rPr lang="en-US">
                <a:latin typeface="Arial" pitchFamily="-1" charset="0"/>
                <a:ea typeface="Arial" pitchFamily="-1" charset="0"/>
                <a:cs typeface="Arial" pitchFamily="-1" charset="0"/>
              </a:rPr>
              <a:t>Absorbing ½ of emitted CO2</a:t>
            </a:r>
          </a:p>
          <a:p>
            <a:pPr eaLnBrk="1"/>
            <a:r>
              <a:rPr lang="en-US">
                <a:latin typeface="Arial" pitchFamily="-1" charset="0"/>
                <a:ea typeface="Arial" pitchFamily="-1" charset="0"/>
                <a:cs typeface="Arial" pitchFamily="-1" charset="0"/>
              </a:rPr>
              <a:t>Absorbing heat, slowing warming</a:t>
            </a:r>
          </a:p>
          <a:p>
            <a:pPr eaLnBrk="1"/>
            <a:r>
              <a:rPr lang="en-US">
                <a:latin typeface="Arial" pitchFamily="-1" charset="0"/>
                <a:ea typeface="Arial" pitchFamily="-1" charset="0"/>
                <a:cs typeface="Arial" pitchFamily="-1" charset="0"/>
              </a:rPr>
              <a:t>Ocean acidification, corals</a:t>
            </a:r>
          </a:p>
        </p:txBody>
      </p:sp>
      <p:pic>
        <p:nvPicPr>
          <p:cNvPr id="81924" name="Picture 4" descr="sea_level_Risks_Bangladesh"/>
          <p:cNvPicPr>
            <a:picLocks noChangeAspect="1" noChangeArrowheads="1"/>
          </p:cNvPicPr>
          <p:nvPr/>
        </p:nvPicPr>
        <p:blipFill>
          <a:blip r:embed="rId2"/>
          <a:srcRect/>
          <a:stretch>
            <a:fillRect/>
          </a:stretch>
        </p:blipFill>
        <p:spPr bwMode="auto">
          <a:xfrm>
            <a:off x="5710238" y="1036638"/>
            <a:ext cx="4370387"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811463" y="627063"/>
            <a:ext cx="4538662" cy="619125"/>
          </a:xfrm>
        </p:spPr>
        <p:txBody>
          <a:bodyPr/>
          <a:lstStyle/>
          <a:p>
            <a:pPr eaLnBrk="1"/>
            <a:r>
              <a:rPr lang="en-US" sz="3200" b="1">
                <a:solidFill>
                  <a:srgbClr val="CC3300"/>
                </a:solidFill>
                <a:latin typeface="Arial" pitchFamily="-1" charset="0"/>
                <a:ea typeface="Arial" pitchFamily="-1" charset="0"/>
                <a:cs typeface="Arial" pitchFamily="-1" charset="0"/>
              </a:rPr>
              <a:t>Summary</a:t>
            </a:r>
          </a:p>
        </p:txBody>
      </p:sp>
      <p:sp>
        <p:nvSpPr>
          <p:cNvPr id="82947" name="Rectangle 3"/>
          <p:cNvSpPr>
            <a:spLocks noGrp="1" noChangeArrowheads="1"/>
          </p:cNvSpPr>
          <p:nvPr>
            <p:ph type="body" idx="1"/>
          </p:nvPr>
        </p:nvSpPr>
        <p:spPr>
          <a:xfrm>
            <a:off x="0" y="1417638"/>
            <a:ext cx="9917113" cy="4724400"/>
          </a:xfrm>
        </p:spPr>
        <p:txBody>
          <a:bodyPr/>
          <a:lstStyle/>
          <a:p>
            <a:pPr eaLnBrk="1"/>
            <a:r>
              <a:rPr lang="en-US" sz="2800" b="1" dirty="0">
                <a:solidFill>
                  <a:srgbClr val="0000FF"/>
                </a:solidFill>
                <a:latin typeface="Arial" pitchFamily="-1" charset="0"/>
                <a:ea typeface="Arial" pitchFamily="-1" charset="0"/>
                <a:cs typeface="Arial" pitchFamily="-1" charset="0"/>
              </a:rPr>
              <a:t>Basics:</a:t>
            </a:r>
            <a:r>
              <a:rPr lang="en-US" sz="2800" b="1" dirty="0" smtClean="0">
                <a:solidFill>
                  <a:srgbClr val="0000FF"/>
                </a:solidFill>
                <a:latin typeface="Arial" pitchFamily="-1" charset="0"/>
                <a:ea typeface="Arial" pitchFamily="-1" charset="0"/>
                <a:cs typeface="Arial" pitchFamily="-1" charset="0"/>
              </a:rPr>
              <a:t> </a:t>
            </a:r>
          </a:p>
          <a:p>
            <a:pPr lvl="1" eaLnBrk="1"/>
            <a:r>
              <a:rPr lang="en-US" dirty="0" smtClean="0">
                <a:latin typeface="Arial" pitchFamily="-1" charset="0"/>
                <a:ea typeface="Arial" pitchFamily="-1" charset="0"/>
                <a:cs typeface="Arial" pitchFamily="-1" charset="0"/>
              </a:rPr>
              <a:t>Temperature, salinity, density</a:t>
            </a:r>
          </a:p>
          <a:p>
            <a:pPr lvl="1" eaLnBrk="1"/>
            <a:r>
              <a:rPr lang="en-US" dirty="0" smtClean="0">
                <a:latin typeface="Arial" pitchFamily="-1" charset="0"/>
                <a:ea typeface="Arial" pitchFamily="-1" charset="0"/>
                <a:cs typeface="Arial" pitchFamily="-1" charset="0"/>
              </a:rPr>
              <a:t>Currents, </a:t>
            </a:r>
            <a:r>
              <a:rPr lang="en-US" dirty="0" err="1" smtClean="0">
                <a:latin typeface="Arial" pitchFamily="-1" charset="0"/>
                <a:ea typeface="Arial" pitchFamily="-1" charset="0"/>
                <a:cs typeface="Arial" pitchFamily="-1" charset="0"/>
              </a:rPr>
              <a:t>Coriolis</a:t>
            </a:r>
            <a:r>
              <a:rPr lang="en-US" dirty="0">
                <a:latin typeface="Arial" pitchFamily="-1" charset="0"/>
                <a:ea typeface="Arial" pitchFamily="-1" charset="0"/>
                <a:cs typeface="Arial" pitchFamily="-1" charset="0"/>
              </a:rPr>
              <a:t>, coastal </a:t>
            </a:r>
            <a:r>
              <a:rPr lang="en-US" dirty="0" smtClean="0">
                <a:latin typeface="Arial" pitchFamily="-1" charset="0"/>
                <a:ea typeface="Arial" pitchFamily="-1" charset="0"/>
                <a:cs typeface="Arial" pitchFamily="-1" charset="0"/>
              </a:rPr>
              <a:t>upwelling</a:t>
            </a:r>
          </a:p>
          <a:p>
            <a:pPr lvl="1" eaLnBrk="1"/>
            <a:r>
              <a:rPr lang="en-US" dirty="0" smtClean="0">
                <a:latin typeface="Arial" pitchFamily="-1" charset="0"/>
                <a:ea typeface="Arial" pitchFamily="-1" charset="0"/>
                <a:cs typeface="Arial" pitchFamily="-1" charset="0"/>
              </a:rPr>
              <a:t>Western </a:t>
            </a:r>
            <a:r>
              <a:rPr lang="en-US" dirty="0">
                <a:latin typeface="Arial" pitchFamily="-1" charset="0"/>
                <a:ea typeface="Arial" pitchFamily="-1" charset="0"/>
                <a:cs typeface="Arial" pitchFamily="-1" charset="0"/>
              </a:rPr>
              <a:t>boundary currents,</a:t>
            </a:r>
            <a:r>
              <a:rPr lang="en-US" dirty="0" smtClean="0">
                <a:latin typeface="Arial" pitchFamily="-1" charset="0"/>
                <a:ea typeface="Arial" pitchFamily="-1" charset="0"/>
                <a:cs typeface="Arial" pitchFamily="-1" charset="0"/>
              </a:rPr>
              <a:t> general circulation, eddies</a:t>
            </a:r>
            <a:endParaRPr lang="en-US" dirty="0">
              <a:latin typeface="Arial" pitchFamily="-1" charset="0"/>
              <a:ea typeface="Arial" pitchFamily="-1" charset="0"/>
              <a:cs typeface="Arial" pitchFamily="-1" charset="0"/>
            </a:endParaRPr>
          </a:p>
          <a:p>
            <a:pPr eaLnBrk="1"/>
            <a:r>
              <a:rPr lang="en-US" sz="2800" b="1" dirty="0">
                <a:solidFill>
                  <a:srgbClr val="0000FF"/>
                </a:solidFill>
                <a:latin typeface="Arial" pitchFamily="-1" charset="0"/>
                <a:ea typeface="Arial" pitchFamily="-1" charset="0"/>
                <a:cs typeface="Arial" pitchFamily="-1" charset="0"/>
              </a:rPr>
              <a:t>Waves: </a:t>
            </a:r>
            <a:r>
              <a:rPr lang="en-US" sz="2800" dirty="0">
                <a:latin typeface="Arial" pitchFamily="-1" charset="0"/>
                <a:ea typeface="Arial" pitchFamily="-1" charset="0"/>
                <a:cs typeface="Arial" pitchFamily="-1" charset="0"/>
              </a:rPr>
              <a:t>surface, internal, tides, </a:t>
            </a:r>
            <a:r>
              <a:rPr lang="en-US" sz="2800" dirty="0" err="1">
                <a:latin typeface="Arial" pitchFamily="-1" charset="0"/>
                <a:ea typeface="Arial" pitchFamily="-1" charset="0"/>
                <a:cs typeface="Arial" pitchFamily="-1" charset="0"/>
              </a:rPr>
              <a:t>Tsunamies</a:t>
            </a:r>
            <a:endParaRPr lang="en-US" sz="2800" dirty="0" smtClean="0">
              <a:latin typeface="Arial" pitchFamily="-1" charset="0"/>
              <a:ea typeface="Arial" pitchFamily="-1" charset="0"/>
              <a:cs typeface="Arial" pitchFamily="-1" charset="0"/>
            </a:endParaRPr>
          </a:p>
          <a:p>
            <a:pPr eaLnBrk="1"/>
            <a:r>
              <a:rPr lang="en-US" sz="2800" b="1" dirty="0" smtClean="0">
                <a:solidFill>
                  <a:srgbClr val="0000FF"/>
                </a:solidFill>
                <a:latin typeface="Arial" pitchFamily="-1" charset="0"/>
                <a:ea typeface="Arial" pitchFamily="-1" charset="0"/>
                <a:cs typeface="Arial" pitchFamily="-1" charset="0"/>
              </a:rPr>
              <a:t>Observations</a:t>
            </a:r>
            <a:r>
              <a:rPr lang="en-US" sz="2800" dirty="0">
                <a:solidFill>
                  <a:srgbClr val="0000FF"/>
                </a:solidFill>
                <a:latin typeface="Arial" pitchFamily="-1" charset="0"/>
                <a:ea typeface="Arial" pitchFamily="-1" charset="0"/>
                <a:cs typeface="Arial" pitchFamily="-1" charset="0"/>
              </a:rPr>
              <a:t>: </a:t>
            </a:r>
            <a:r>
              <a:rPr lang="en-US" sz="2800" dirty="0">
                <a:latin typeface="Arial" pitchFamily="-1" charset="0"/>
                <a:ea typeface="Arial" pitchFamily="-1" charset="0"/>
                <a:cs typeface="Arial" pitchFamily="-1" charset="0"/>
              </a:rPr>
              <a:t>satellites, floats, moorings, ships</a:t>
            </a:r>
          </a:p>
          <a:p>
            <a:pPr eaLnBrk="1"/>
            <a:r>
              <a:rPr lang="en-US" sz="2800" b="1" dirty="0">
                <a:solidFill>
                  <a:srgbClr val="0000FF"/>
                </a:solidFill>
                <a:latin typeface="Arial" pitchFamily="-1" charset="0"/>
                <a:ea typeface="Arial" pitchFamily="-1" charset="0"/>
                <a:cs typeface="Arial" pitchFamily="-1" charset="0"/>
              </a:rPr>
              <a:t>Climate: </a:t>
            </a:r>
            <a:r>
              <a:rPr lang="en-US" sz="2800" dirty="0" err="1">
                <a:latin typeface="Arial" pitchFamily="-1" charset="0"/>
                <a:ea typeface="Arial" pitchFamily="-1" charset="0"/>
                <a:cs typeface="Arial" pitchFamily="-1" charset="0"/>
              </a:rPr>
              <a:t>Thermohaline</a:t>
            </a:r>
            <a:r>
              <a:rPr lang="en-US" sz="2800" dirty="0">
                <a:latin typeface="Arial" pitchFamily="-1" charset="0"/>
                <a:ea typeface="Arial" pitchFamily="-1" charset="0"/>
                <a:cs typeface="Arial" pitchFamily="-1" charset="0"/>
              </a:rPr>
              <a:t> circulation: climate’s conveyer belt; El Nino; abrupt climate change; future </a:t>
            </a:r>
            <a:r>
              <a:rPr lang="en-US" sz="2800" dirty="0" smtClean="0">
                <a:latin typeface="Arial" pitchFamily="-1" charset="0"/>
                <a:ea typeface="Arial" pitchFamily="-1" charset="0"/>
                <a:cs typeface="Arial" pitchFamily="-1" charset="0"/>
              </a:rPr>
              <a:t>climate</a:t>
            </a:r>
          </a:p>
          <a:p>
            <a:pPr eaLnBrk="1"/>
            <a:endParaRPr lang="en-US" sz="2800" dirty="0">
              <a:latin typeface="Arial" pitchFamily="-1" charset="0"/>
              <a:ea typeface="Arial" pitchFamily="-1" charset="0"/>
              <a:cs typeface="Arial" pitchFamily="-1"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Users/eli/etc/Courses/EPS131/Sources/03-Horizontal-circulation-I-Coriolis/03-coriolis-movie-2.mov">
            <a:hlinkClick r:id="" action="ppaction://media"/>
          </p:cNvPr>
          <p:cNvPicPr/>
          <p:nvPr>
            <a:videoFile r:link="rId1"/>
          </p:nvPr>
        </p:nvPicPr>
        <p:blipFill>
          <a:blip r:embed="rId4"/>
          <a:srcRect/>
          <a:stretch>
            <a:fillRect/>
          </a:stretch>
        </p:blipFill>
        <p:spPr bwMode="auto">
          <a:xfrm>
            <a:off x="6183313" y="4645025"/>
            <a:ext cx="3886200" cy="2914650"/>
          </a:xfrm>
          <a:prstGeom prst="rect">
            <a:avLst/>
          </a:prstGeom>
          <a:noFill/>
          <a:ln w="9525">
            <a:noFill/>
            <a:miter lim="800000"/>
            <a:headEnd/>
            <a:tailEnd/>
          </a:ln>
        </p:spPr>
      </p:pic>
      <p:pic>
        <p:nvPicPr>
          <p:cNvPr id="22531" name="Picture 3" descr="/Users/eli/etc/Courses/EPS131/Sources/03-Horizontal-circulation-I-Coriolis/03-coriolis-movie-1.m4v">
            <a:hlinkClick r:id="" action="ppaction://media"/>
          </p:cNvPr>
          <p:cNvPicPr/>
          <p:nvPr>
            <a:videoFile r:link="rId2"/>
          </p:nvPr>
        </p:nvPicPr>
        <p:blipFill>
          <a:blip r:embed="rId5"/>
          <a:srcRect/>
          <a:stretch>
            <a:fillRect/>
          </a:stretch>
        </p:blipFill>
        <p:spPr bwMode="auto">
          <a:xfrm>
            <a:off x="-141288" y="-1096963"/>
            <a:ext cx="6705601" cy="5029201"/>
          </a:xfrm>
          <a:prstGeom prst="rect">
            <a:avLst/>
          </a:prstGeom>
          <a:noFill/>
          <a:ln w="9525">
            <a:noFill/>
            <a:miter lim="800000"/>
            <a:headEnd/>
            <a:tailEnd/>
          </a:ln>
        </p:spPr>
      </p:pic>
      <p:pic>
        <p:nvPicPr>
          <p:cNvPr id="22532" name="Picture 2" descr="coriolis52"/>
          <p:cNvPicPr>
            <a:picLocks noChangeAspect="1" noChangeArrowheads="1"/>
          </p:cNvPicPr>
          <p:nvPr/>
        </p:nvPicPr>
        <p:blipFill>
          <a:blip r:embed="rId6"/>
          <a:srcRect/>
          <a:stretch>
            <a:fillRect/>
          </a:stretch>
        </p:blipFill>
        <p:spPr bwMode="auto">
          <a:xfrm>
            <a:off x="6846888" y="84138"/>
            <a:ext cx="3149600" cy="3149600"/>
          </a:xfrm>
          <a:prstGeom prst="rect">
            <a:avLst/>
          </a:prstGeom>
          <a:noFill/>
          <a:ln w="9525">
            <a:noFill/>
            <a:miter lim="800000"/>
            <a:headEnd/>
            <a:tailEnd/>
          </a:ln>
        </p:spPr>
      </p:pic>
      <p:sp>
        <p:nvSpPr>
          <p:cNvPr id="22533" name="Rectangle 3"/>
          <p:cNvSpPr>
            <a:spLocks noGrp="1" noChangeArrowheads="1"/>
          </p:cNvSpPr>
          <p:nvPr>
            <p:ph type="title"/>
          </p:nvPr>
        </p:nvSpPr>
        <p:spPr>
          <a:xfrm>
            <a:off x="3135313" y="2636838"/>
            <a:ext cx="3200400" cy="1255712"/>
          </a:xfrm>
        </p:spPr>
        <p:txBody>
          <a:bodyPr/>
          <a:lstStyle/>
          <a:p>
            <a:pPr eaLnBrk="1"/>
            <a:r>
              <a:rPr lang="en-US" sz="3200" b="1">
                <a:solidFill>
                  <a:srgbClr val="CC3300"/>
                </a:solidFill>
                <a:latin typeface="Arial" pitchFamily="-1" charset="0"/>
                <a:ea typeface="Arial" pitchFamily="-1" charset="0"/>
                <a:cs typeface="Arial" pitchFamily="-1" charset="0"/>
              </a:rPr>
              <a:t>Coriolis force</a:t>
            </a:r>
          </a:p>
        </p:txBody>
      </p:sp>
      <p:sp>
        <p:nvSpPr>
          <p:cNvPr id="22534" name="Text Box 5"/>
          <p:cNvSpPr txBox="1">
            <a:spLocks noChangeArrowheads="1"/>
          </p:cNvSpPr>
          <p:nvPr/>
        </p:nvSpPr>
        <p:spPr bwMode="auto">
          <a:xfrm>
            <a:off x="6264275" y="3170238"/>
            <a:ext cx="3900488" cy="144462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r>
              <a:rPr lang="en-US" sz="2200">
                <a:solidFill>
                  <a:schemeClr val="tx1"/>
                </a:solidFill>
                <a:latin typeface="Arial" pitchFamily="-1" charset="0"/>
              </a:rPr>
              <a:t>Coriolis force acts to the right </a:t>
            </a:r>
          </a:p>
          <a:p>
            <a:pPr defTabSz="1008063" eaLnBrk="1" hangingPunct="1"/>
            <a:r>
              <a:rPr lang="en-US" sz="2200">
                <a:solidFill>
                  <a:schemeClr val="tx1"/>
                </a:solidFill>
                <a:latin typeface="Arial" pitchFamily="-1" charset="0"/>
              </a:rPr>
              <a:t>of the motion in the northern </a:t>
            </a:r>
          </a:p>
          <a:p>
            <a:pPr defTabSz="1008063" eaLnBrk="1" hangingPunct="1"/>
            <a:r>
              <a:rPr lang="en-US" sz="2200">
                <a:solidFill>
                  <a:schemeClr val="tx1"/>
                </a:solidFill>
                <a:latin typeface="Arial" pitchFamily="-1" charset="0"/>
              </a:rPr>
              <a:t>hemisphere, and to left in the </a:t>
            </a:r>
          </a:p>
          <a:p>
            <a:pPr defTabSz="1008063" eaLnBrk="1" hangingPunct="1"/>
            <a:r>
              <a:rPr lang="en-US" sz="2200">
                <a:solidFill>
                  <a:schemeClr val="tx1"/>
                </a:solidFill>
                <a:latin typeface="Arial" pitchFamily="-1" charset="0"/>
              </a:rPr>
              <a:t>southern hemisphere.</a:t>
            </a:r>
          </a:p>
        </p:txBody>
      </p:sp>
      <p:pic>
        <p:nvPicPr>
          <p:cNvPr id="22535" name="Picture 7" descr="coriolis"/>
          <p:cNvPicPr>
            <a:picLocks noChangeAspect="1" noChangeArrowheads="1"/>
          </p:cNvPicPr>
          <p:nvPr/>
        </p:nvPicPr>
        <p:blipFill>
          <a:blip r:embed="rId7"/>
          <a:srcRect/>
          <a:stretch>
            <a:fillRect/>
          </a:stretch>
        </p:blipFill>
        <p:spPr bwMode="auto">
          <a:xfrm>
            <a:off x="-39688" y="2789238"/>
            <a:ext cx="3175001" cy="4764087"/>
          </a:xfrm>
          <a:prstGeom prst="rect">
            <a:avLst/>
          </a:prstGeom>
          <a:noFill/>
          <a:ln w="9525">
            <a:noFill/>
            <a:miter lim="800000"/>
            <a:headEnd/>
            <a:tailEnd/>
          </a:ln>
        </p:spPr>
      </p:pic>
      <p:sp>
        <p:nvSpPr>
          <p:cNvPr id="22536" name="Rectangle 8"/>
          <p:cNvSpPr>
            <a:spLocks noChangeArrowheads="1"/>
          </p:cNvSpPr>
          <p:nvPr/>
        </p:nvSpPr>
        <p:spPr bwMode="auto">
          <a:xfrm>
            <a:off x="2087563" y="6751638"/>
            <a:ext cx="4705350" cy="773112"/>
          </a:xfrm>
          <a:prstGeom prst="rect">
            <a:avLst/>
          </a:prstGeom>
          <a:solidFill>
            <a:schemeClr val="accent1"/>
          </a:solidFill>
          <a:ln w="9525">
            <a:noFill/>
            <a:miter lim="800000"/>
            <a:headEnd/>
            <a:tailEnd/>
          </a:ln>
        </p:spPr>
        <p:txBody>
          <a:bodyPr lIns="100794" tIns="50397" rIns="100794" bIns="50397" anchor="ctr">
            <a:prstTxWarp prst="textNoShape">
              <a:avLst/>
            </a:prstTxWarp>
            <a:spAutoFit/>
          </a:bodyPr>
          <a:lstStyle/>
          <a:p>
            <a:pPr algn="ctr" defTabSz="1008063" eaLnBrk="1" hangingPunct="1"/>
            <a:r>
              <a:rPr lang="en-US" sz="2200">
                <a:solidFill>
                  <a:srgbClr val="003399"/>
                </a:solidFill>
                <a:latin typeface="Arial" pitchFamily="-1" charset="0"/>
              </a:rPr>
              <a:t>Toilet Bowl Water Twirls Clockwise?</a:t>
            </a:r>
          </a:p>
          <a:p>
            <a:pPr algn="ctr" defTabSz="1008063" eaLnBrk="1" hangingPunct="1"/>
            <a:r>
              <a:rPr lang="en-US" sz="2200">
                <a:solidFill>
                  <a:srgbClr val="003399"/>
                </a:solidFill>
                <a:latin typeface="Arial" pitchFamily="-1" charset="0"/>
              </a:rPr>
              <a:t>It’s </a:t>
            </a:r>
            <a:r>
              <a:rPr lang="en-US" sz="2200" b="1" i="1">
                <a:solidFill>
                  <a:srgbClr val="003399"/>
                </a:solidFill>
                <a:latin typeface="Arial" pitchFamily="-1" charset="0"/>
              </a:rPr>
              <a:t>not</a:t>
            </a:r>
            <a:r>
              <a:rPr lang="en-US" sz="2200">
                <a:solidFill>
                  <a:srgbClr val="003399"/>
                </a:solidFill>
                <a:latin typeface="Arial" pitchFamily="-1" charset="0"/>
              </a:rPr>
              <a:t> the Coriolis force…</a:t>
            </a:r>
            <a:endParaRPr lang="en-US" sz="2200">
              <a:solidFill>
                <a:schemeClr val="tx1"/>
              </a:solidFill>
              <a:latin typeface="Arial" pitchFamily="-1" charset="0"/>
            </a:endParaRPr>
          </a:p>
        </p:txBody>
      </p:sp>
      <p:sp>
        <p:nvSpPr>
          <p:cNvPr id="22537" name="Rectangle 9"/>
          <p:cNvSpPr>
            <a:spLocks noChangeArrowheads="1"/>
          </p:cNvSpPr>
          <p:nvPr/>
        </p:nvSpPr>
        <p:spPr bwMode="auto">
          <a:xfrm>
            <a:off x="4430713" y="2647950"/>
            <a:ext cx="1979612" cy="369888"/>
          </a:xfrm>
          <a:prstGeom prst="rect">
            <a:avLst/>
          </a:prstGeom>
          <a:noFill/>
          <a:ln w="9525">
            <a:noFill/>
            <a:miter lim="800000"/>
            <a:headEnd/>
            <a:tailEnd/>
          </a:ln>
        </p:spPr>
        <p:txBody>
          <a:bodyPr wrap="none">
            <a:prstTxWarp prst="textNoShape">
              <a:avLst/>
            </a:prstTxWarp>
            <a:spAutoFit/>
          </a:bodyPr>
          <a:lstStyle/>
          <a:p>
            <a:r>
              <a:rPr lang="en-US" sz="1800">
                <a:solidFill>
                  <a:schemeClr val="tx1"/>
                </a:solidFill>
                <a:latin typeface="Arial" pitchFamily="-1" charset="0"/>
              </a:rPr>
              <a:t>(J. Marshall, MIT)</a:t>
            </a:r>
            <a:endParaRPr lang="en-US" sz="18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531"/>
                                        </p:tgtEl>
                                      </p:cBhvr>
                                    </p:cmd>
                                  </p:childTnLst>
                                </p:cTn>
                              </p:par>
                            </p:childTnLst>
                          </p:cTn>
                        </p:par>
                      </p:childTnLst>
                    </p:cTn>
                  </p:par>
                </p:childTnLst>
              </p:cTn>
              <p:nextCondLst>
                <p:cond evt="onClick" delay="0">
                  <p:tgtEl>
                    <p:spTgt spid="22531"/>
                  </p:tgtEl>
                </p:cond>
              </p:nextCondLst>
            </p:seq>
            <p:video>
              <p:cMediaNode>
                <p:cTn id="7" fill="hold" display="0">
                  <p:stCondLst>
                    <p:cond delay="indefinite"/>
                  </p:stCondLst>
                  <p:endCondLst>
                    <p:cond evt="onNext" delay="0">
                      <p:tgtEl>
                        <p:sldTgt/>
                      </p:tgtEl>
                    </p:cond>
                    <p:cond evt="onPrev" delay="0">
                      <p:tgtEl>
                        <p:sldTgt/>
                      </p:tgtEl>
                    </p:cond>
                  </p:endCondLst>
                </p:cTn>
                <p:tgtEl>
                  <p:spTgt spid="22531"/>
                </p:tgtEl>
              </p:cMediaNode>
            </p:video>
            <p:seq concurrent="1" nextAc="seek">
              <p:cTn id="8" restart="whenNotActive" fill="hold" evtFilter="cancelBubble" nodeType="interactiveSeq">
                <p:stCondLst>
                  <p:cond evt="onClick" delay="0">
                    <p:tgtEl>
                      <p:spTgt spid="225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530"/>
                                        </p:tgtEl>
                                      </p:cBhvr>
                                    </p:cmd>
                                  </p:childTnLst>
                                </p:cTn>
                              </p:par>
                            </p:childTnLst>
                          </p:cTn>
                        </p:par>
                      </p:childTnLst>
                    </p:cTn>
                  </p:par>
                </p:childTnLst>
              </p:cTn>
              <p:nextCondLst>
                <p:cond evt="onClick" delay="0">
                  <p:tgtEl>
                    <p:spTgt spid="22530"/>
                  </p:tgtEl>
                </p:cond>
              </p:nextCondLst>
            </p:seq>
            <p:video>
              <p:cMediaNode>
                <p:cTn id="13" fill="hold" display="0">
                  <p:stCondLst>
                    <p:cond delay="indefinite"/>
                  </p:stCondLst>
                  <p:endCondLst>
                    <p:cond evt="onNext" delay="0">
                      <p:tgtEl>
                        <p:sldTgt/>
                      </p:tgtEl>
                    </p:cond>
                    <p:cond evt="onPrev" delay="0">
                      <p:tgtEl>
                        <p:sldTgt/>
                      </p:tgtEl>
                    </p:cond>
                  </p:endCondLst>
                </p:cTn>
                <p:tgtEl>
                  <p:spTgt spid="22530"/>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4825" y="84138"/>
            <a:ext cx="9072563" cy="536575"/>
          </a:xfrm>
        </p:spPr>
        <p:txBody>
          <a:bodyPr lIns="100794" tIns="50397" rIns="100794" bIns="50397"/>
          <a:lstStyle/>
          <a:p>
            <a:pPr eaLnBrk="1"/>
            <a:r>
              <a:rPr lang="en-US" sz="2800" b="1">
                <a:solidFill>
                  <a:srgbClr val="CC3300"/>
                </a:solidFill>
                <a:latin typeface="Arial" pitchFamily="-1" charset="0"/>
                <a:ea typeface="Arial" pitchFamily="-1" charset="0"/>
                <a:cs typeface="Arial" pitchFamily="-1" charset="0"/>
              </a:rPr>
              <a:t>Coriolis force, Coastal Upwelling and fisheries</a:t>
            </a:r>
          </a:p>
        </p:txBody>
      </p:sp>
      <p:pic>
        <p:nvPicPr>
          <p:cNvPr id="23555" name="Picture 3" descr="[ Illustration of upwelling and downwelling]"/>
          <p:cNvPicPr>
            <a:picLocks noChangeAspect="1" noChangeArrowheads="1"/>
          </p:cNvPicPr>
          <p:nvPr/>
        </p:nvPicPr>
        <p:blipFill>
          <a:blip r:embed="rId2"/>
          <a:srcRect/>
          <a:stretch>
            <a:fillRect/>
          </a:stretch>
        </p:blipFill>
        <p:spPr bwMode="auto">
          <a:xfrm>
            <a:off x="6323013" y="671513"/>
            <a:ext cx="3473450" cy="5461000"/>
          </a:xfrm>
          <a:prstGeom prst="rect">
            <a:avLst/>
          </a:prstGeom>
          <a:noFill/>
          <a:ln w="9525">
            <a:noFill/>
            <a:miter lim="800000"/>
            <a:headEnd/>
            <a:tailEnd/>
          </a:ln>
        </p:spPr>
      </p:pic>
      <p:sp>
        <p:nvSpPr>
          <p:cNvPr id="23556" name="Text Box 4"/>
          <p:cNvSpPr txBox="1">
            <a:spLocks noChangeArrowheads="1"/>
          </p:cNvSpPr>
          <p:nvPr/>
        </p:nvSpPr>
        <p:spPr bwMode="auto">
          <a:xfrm>
            <a:off x="168275" y="755650"/>
            <a:ext cx="5883275" cy="2516188"/>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buFontTx/>
              <a:buChar char="•"/>
            </a:pPr>
            <a:r>
              <a:rPr lang="en-US" sz="2600">
                <a:solidFill>
                  <a:schemeClr val="tx1"/>
                </a:solidFill>
                <a:latin typeface="Arial" pitchFamily="-1" charset="0"/>
              </a:rPr>
              <a:t> Currents created by winds, are diverted by the Coriolis force, resulting in water being carried away from shore. Deep, cold water rises to replace these waters, resulting in coastal upwelling.</a:t>
            </a:r>
          </a:p>
        </p:txBody>
      </p:sp>
      <p:sp>
        <p:nvSpPr>
          <p:cNvPr id="23557" name="Text Box 5"/>
          <p:cNvSpPr txBox="1">
            <a:spLocks noChangeArrowheads="1"/>
          </p:cNvSpPr>
          <p:nvPr/>
        </p:nvSpPr>
        <p:spPr bwMode="auto">
          <a:xfrm>
            <a:off x="168275" y="3359150"/>
            <a:ext cx="5964238" cy="906463"/>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buFontTx/>
              <a:buChar char="•"/>
            </a:pPr>
            <a:r>
              <a:rPr lang="en-US" sz="2600">
                <a:solidFill>
                  <a:schemeClr val="tx1"/>
                </a:solidFill>
                <a:latin typeface="Arial" pitchFamily="-1" charset="0"/>
              </a:rPr>
              <a:t> The rising water is rich in nutrients, attract plankton &amp; create rich fisheries.</a:t>
            </a:r>
          </a:p>
        </p:txBody>
      </p:sp>
      <p:pic>
        <p:nvPicPr>
          <p:cNvPr id="23558" name="Picture 6" descr="cal"/>
          <p:cNvPicPr>
            <a:picLocks noChangeAspect="1" noChangeArrowheads="1"/>
          </p:cNvPicPr>
          <p:nvPr/>
        </p:nvPicPr>
        <p:blipFill>
          <a:blip r:embed="rId3"/>
          <a:srcRect/>
          <a:stretch>
            <a:fillRect/>
          </a:stretch>
        </p:blipFill>
        <p:spPr bwMode="auto">
          <a:xfrm>
            <a:off x="2362200" y="4703763"/>
            <a:ext cx="2509838" cy="2792412"/>
          </a:xfrm>
          <a:prstGeom prst="rect">
            <a:avLst/>
          </a:prstGeom>
          <a:noFill/>
          <a:ln w="9525">
            <a:noFill/>
            <a:miter lim="800000"/>
            <a:headEnd/>
            <a:tailEnd/>
          </a:ln>
        </p:spPr>
      </p:pic>
      <p:pic>
        <p:nvPicPr>
          <p:cNvPr id="23559" name="Picture 7" descr="colorbar"/>
          <p:cNvPicPr>
            <a:picLocks noChangeAspect="1" noChangeArrowheads="1"/>
          </p:cNvPicPr>
          <p:nvPr/>
        </p:nvPicPr>
        <p:blipFill>
          <a:blip r:embed="rId4"/>
          <a:srcRect/>
          <a:stretch>
            <a:fillRect/>
          </a:stretch>
        </p:blipFill>
        <p:spPr bwMode="auto">
          <a:xfrm>
            <a:off x="0" y="4703763"/>
            <a:ext cx="2320925" cy="2362200"/>
          </a:xfrm>
          <a:prstGeom prst="rect">
            <a:avLst/>
          </a:prstGeom>
          <a:noFill/>
          <a:ln w="9525">
            <a:noFill/>
            <a:miter lim="800000"/>
            <a:headEnd/>
            <a:tailEnd/>
          </a:ln>
        </p:spPr>
      </p:pic>
      <p:sp>
        <p:nvSpPr>
          <p:cNvPr id="23560" name="Text Box 8"/>
          <p:cNvSpPr txBox="1">
            <a:spLocks noChangeArrowheads="1"/>
          </p:cNvSpPr>
          <p:nvPr/>
        </p:nvSpPr>
        <p:spPr bwMode="auto">
          <a:xfrm>
            <a:off x="5376863" y="6215063"/>
            <a:ext cx="4619625" cy="1309687"/>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sz="2600">
                <a:solidFill>
                  <a:schemeClr val="tx1"/>
                </a:solidFill>
                <a:latin typeface="Arial" pitchFamily="-1" charset="0"/>
              </a:rPr>
              <a:t>Temperature and chlorophyll concentrations along the California coast</a:t>
            </a:r>
          </a:p>
        </p:txBody>
      </p:sp>
      <p:sp>
        <p:nvSpPr>
          <p:cNvPr id="23561" name="Line 9"/>
          <p:cNvSpPr>
            <a:spLocks noChangeShapeType="1"/>
          </p:cNvSpPr>
          <p:nvPr/>
        </p:nvSpPr>
        <p:spPr bwMode="auto">
          <a:xfrm flipH="1" flipV="1">
            <a:off x="4956175" y="6215063"/>
            <a:ext cx="504825" cy="336550"/>
          </a:xfrm>
          <a:prstGeom prst="line">
            <a:avLst/>
          </a:prstGeom>
          <a:noFill/>
          <a:ln w="76200">
            <a:solidFill>
              <a:srgbClr val="FF66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55600" y="-30163"/>
            <a:ext cx="9409113" cy="620713"/>
          </a:xfrm>
        </p:spPr>
        <p:txBody>
          <a:bodyPr/>
          <a:lstStyle/>
          <a:p>
            <a:pPr eaLnBrk="1"/>
            <a:r>
              <a:rPr lang="en-US" sz="2800" b="1">
                <a:solidFill>
                  <a:srgbClr val="CC3300"/>
                </a:solidFill>
                <a:latin typeface="Arial" pitchFamily="-1" charset="0"/>
                <a:ea typeface="Arial" pitchFamily="-1" charset="0"/>
                <a:cs typeface="Arial" pitchFamily="-1" charset="0"/>
              </a:rPr>
              <a:t>Coriolis force, highs/lows, ocean surface “topography”</a:t>
            </a:r>
          </a:p>
        </p:txBody>
      </p:sp>
      <p:pic>
        <p:nvPicPr>
          <p:cNvPr id="24579" name="Picture 3" descr="Wind Pattern around Highs and Lows"/>
          <p:cNvPicPr>
            <a:picLocks noChangeAspect="1" noChangeArrowheads="1"/>
          </p:cNvPicPr>
          <p:nvPr/>
        </p:nvPicPr>
        <p:blipFill>
          <a:blip r:embed="rId2"/>
          <a:srcRect/>
          <a:stretch>
            <a:fillRect/>
          </a:stretch>
        </p:blipFill>
        <p:spPr bwMode="auto">
          <a:xfrm>
            <a:off x="57150" y="800100"/>
            <a:ext cx="3611563" cy="2674938"/>
          </a:xfrm>
          <a:prstGeom prst="rect">
            <a:avLst/>
          </a:prstGeom>
          <a:noFill/>
          <a:ln w="9525">
            <a:noFill/>
            <a:miter lim="800000"/>
            <a:headEnd/>
            <a:tailEnd/>
          </a:ln>
        </p:spPr>
      </p:pic>
      <p:pic>
        <p:nvPicPr>
          <p:cNvPr id="24580" name="Picture 4" descr="geo"/>
          <p:cNvPicPr>
            <a:picLocks noChangeAspect="1" noChangeArrowheads="1"/>
          </p:cNvPicPr>
          <p:nvPr/>
        </p:nvPicPr>
        <p:blipFill>
          <a:blip r:embed="rId3"/>
          <a:srcRect/>
          <a:stretch>
            <a:fillRect/>
          </a:stretch>
        </p:blipFill>
        <p:spPr bwMode="auto">
          <a:xfrm>
            <a:off x="5795963" y="4767263"/>
            <a:ext cx="4200525" cy="2708275"/>
          </a:xfrm>
          <a:prstGeom prst="rect">
            <a:avLst/>
          </a:prstGeom>
          <a:noFill/>
          <a:ln w="9525">
            <a:noFill/>
            <a:miter lim="800000"/>
            <a:headEnd/>
            <a:tailEnd/>
          </a:ln>
        </p:spPr>
      </p:pic>
      <p:sp>
        <p:nvSpPr>
          <p:cNvPr id="24581" name="Text Box 5"/>
          <p:cNvSpPr txBox="1">
            <a:spLocks noChangeArrowheads="1"/>
          </p:cNvSpPr>
          <p:nvPr/>
        </p:nvSpPr>
        <p:spPr bwMode="auto">
          <a:xfrm>
            <a:off x="0" y="4160838"/>
            <a:ext cx="7886700" cy="2482850"/>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buFontTx/>
              <a:buChar char="•"/>
            </a:pPr>
            <a:r>
              <a:rPr lang="en-US" sz="2600">
                <a:solidFill>
                  <a:schemeClr val="tx1"/>
                </a:solidFill>
                <a:latin typeface="Arial" pitchFamily="-1" charset="0"/>
              </a:rPr>
              <a:t> Air/water </a:t>
            </a:r>
            <a:r>
              <a:rPr lang="en-US" sz="2600" i="1">
                <a:solidFill>
                  <a:schemeClr val="tx1"/>
                </a:solidFill>
                <a:latin typeface="Arial" pitchFamily="-1" charset="0"/>
              </a:rPr>
              <a:t>does not</a:t>
            </a:r>
            <a:r>
              <a:rPr lang="en-US" sz="2600">
                <a:solidFill>
                  <a:schemeClr val="tx1"/>
                </a:solidFill>
                <a:latin typeface="Arial" pitchFamily="-1" charset="0"/>
              </a:rPr>
              <a:t> flow from high to low pressure…</a:t>
            </a:r>
          </a:p>
          <a:p>
            <a:pPr defTabSz="1008063" eaLnBrk="1" hangingPunct="1">
              <a:buFontTx/>
              <a:buChar char="•"/>
            </a:pPr>
            <a:r>
              <a:rPr lang="en-US" sz="2600">
                <a:solidFill>
                  <a:schemeClr val="tx1"/>
                </a:solidFill>
                <a:latin typeface="Arial" pitchFamily="-1" charset="0"/>
              </a:rPr>
              <a:t> Instead, Coriolis force causes flow along </a:t>
            </a:r>
          </a:p>
          <a:p>
            <a:pPr defTabSz="1008063" eaLnBrk="1" hangingPunct="1"/>
            <a:r>
              <a:rPr lang="en-US" sz="2600">
                <a:solidFill>
                  <a:schemeClr val="tx1"/>
                </a:solidFill>
                <a:latin typeface="Arial" pitchFamily="-1" charset="0"/>
              </a:rPr>
              <a:t>  equal pressure lines </a:t>
            </a:r>
          </a:p>
          <a:p>
            <a:pPr defTabSz="1008063" eaLnBrk="1" hangingPunct="1">
              <a:buFontTx/>
              <a:buChar char="•"/>
            </a:pPr>
            <a:r>
              <a:rPr lang="en-US" sz="2600">
                <a:solidFill>
                  <a:schemeClr val="tx1"/>
                </a:solidFill>
                <a:latin typeface="Arial" pitchFamily="-1" charset="0"/>
              </a:rPr>
              <a:t> surface height difference across the </a:t>
            </a:r>
          </a:p>
          <a:p>
            <a:pPr defTabSz="1008063" eaLnBrk="1" hangingPunct="1"/>
            <a:r>
              <a:rPr lang="en-US" sz="2600">
                <a:solidFill>
                  <a:schemeClr val="tx1"/>
                </a:solidFill>
                <a:latin typeface="Arial" pitchFamily="-1" charset="0"/>
              </a:rPr>
              <a:t>  width of the Gulf Stream (50km) is </a:t>
            </a:r>
          </a:p>
          <a:p>
            <a:pPr defTabSz="1008063" eaLnBrk="1" hangingPunct="1"/>
            <a:r>
              <a:rPr lang="en-US" sz="2600">
                <a:solidFill>
                  <a:schemeClr val="tx1"/>
                </a:solidFill>
                <a:latin typeface="Arial" pitchFamily="-1" charset="0"/>
              </a:rPr>
              <a:t>  about one meter (!)</a:t>
            </a:r>
          </a:p>
        </p:txBody>
      </p:sp>
      <p:pic>
        <p:nvPicPr>
          <p:cNvPr id="24582" name="Picture 6" descr="Picture1"/>
          <p:cNvPicPr>
            <a:picLocks noChangeAspect="1" noChangeArrowheads="1"/>
          </p:cNvPicPr>
          <p:nvPr/>
        </p:nvPicPr>
        <p:blipFill>
          <a:blip r:embed="rId4"/>
          <a:srcRect/>
          <a:stretch>
            <a:fillRect/>
          </a:stretch>
        </p:blipFill>
        <p:spPr bwMode="auto">
          <a:xfrm>
            <a:off x="3622675" y="569913"/>
            <a:ext cx="645795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woce-A16_TPOT"/>
          <p:cNvPicPr>
            <a:picLocks noGrp="1" noChangeAspect="1" noChangeArrowheads="1"/>
          </p:cNvPicPr>
          <p:nvPr>
            <p:ph type="body" idx="1"/>
          </p:nvPr>
        </p:nvPicPr>
        <p:blipFill>
          <a:blip r:embed="rId2"/>
          <a:srcRect/>
          <a:stretch>
            <a:fillRect/>
          </a:stretch>
        </p:blipFill>
        <p:spPr>
          <a:xfrm>
            <a:off x="1889125" y="503238"/>
            <a:ext cx="8485188" cy="3508375"/>
          </a:xfrm>
        </p:spPr>
      </p:pic>
      <p:sp>
        <p:nvSpPr>
          <p:cNvPr id="25603" name="Rectangle 3"/>
          <p:cNvSpPr>
            <a:spLocks noGrp="1" noChangeArrowheads="1"/>
          </p:cNvSpPr>
          <p:nvPr>
            <p:ph type="title"/>
          </p:nvPr>
        </p:nvSpPr>
        <p:spPr>
          <a:xfrm>
            <a:off x="0" y="-252413"/>
            <a:ext cx="3863975" cy="1041401"/>
          </a:xfrm>
        </p:spPr>
        <p:txBody>
          <a:bodyPr/>
          <a:lstStyle/>
          <a:p>
            <a:pPr eaLnBrk="1"/>
            <a:r>
              <a:rPr lang="en-US">
                <a:solidFill>
                  <a:srgbClr val="CC3300"/>
                </a:solidFill>
                <a:latin typeface="Arial" pitchFamily="-1" charset="0"/>
                <a:ea typeface="Arial" pitchFamily="-1" charset="0"/>
                <a:cs typeface="Arial" pitchFamily="-1" charset="0"/>
              </a:rPr>
              <a:t>Temperature</a:t>
            </a:r>
          </a:p>
        </p:txBody>
      </p:sp>
      <p:pic>
        <p:nvPicPr>
          <p:cNvPr id="25604" name="Picture 4" descr="global_sst"/>
          <p:cNvPicPr>
            <a:picLocks noChangeAspect="1" noChangeArrowheads="1"/>
          </p:cNvPicPr>
          <p:nvPr/>
        </p:nvPicPr>
        <p:blipFill>
          <a:blip r:embed="rId3"/>
          <a:srcRect/>
          <a:stretch>
            <a:fillRect/>
          </a:stretch>
        </p:blipFill>
        <p:spPr bwMode="auto">
          <a:xfrm>
            <a:off x="0" y="4224338"/>
            <a:ext cx="6553200" cy="3335337"/>
          </a:xfrm>
          <a:prstGeom prst="rect">
            <a:avLst/>
          </a:prstGeom>
          <a:noFill/>
          <a:ln w="9525">
            <a:noFill/>
            <a:miter lim="800000"/>
            <a:headEnd/>
            <a:tailEnd/>
          </a:ln>
        </p:spPr>
      </p:pic>
      <p:pic>
        <p:nvPicPr>
          <p:cNvPr id="25605" name="Picture 5" descr="sm_temperature_depth">
            <a:hlinkClick r:id="rId4"/>
          </p:cNvPr>
          <p:cNvPicPr>
            <a:picLocks noChangeAspect="1" noChangeArrowheads="1"/>
          </p:cNvPicPr>
          <p:nvPr/>
        </p:nvPicPr>
        <p:blipFill>
          <a:blip r:embed="rId5"/>
          <a:srcRect/>
          <a:stretch>
            <a:fillRect/>
          </a:stretch>
        </p:blipFill>
        <p:spPr bwMode="auto">
          <a:xfrm>
            <a:off x="6553200" y="3779838"/>
            <a:ext cx="3132138" cy="3779837"/>
          </a:xfrm>
          <a:prstGeom prst="rect">
            <a:avLst/>
          </a:prstGeom>
          <a:noFill/>
          <a:ln w="9525">
            <a:noFill/>
            <a:miter lim="800000"/>
            <a:headEnd/>
            <a:tailEnd/>
          </a:ln>
        </p:spPr>
      </p:pic>
      <p:sp>
        <p:nvSpPr>
          <p:cNvPr id="25606" name="Text Box 6"/>
          <p:cNvSpPr txBox="1">
            <a:spLocks noChangeArrowheads="1"/>
          </p:cNvSpPr>
          <p:nvPr/>
        </p:nvSpPr>
        <p:spPr bwMode="auto">
          <a:xfrm>
            <a:off x="8491538" y="4956175"/>
            <a:ext cx="1490662" cy="403225"/>
          </a:xfrm>
          <a:prstGeom prst="rect">
            <a:avLst/>
          </a:prstGeom>
          <a:solidFill>
            <a:schemeClr val="accent1"/>
          </a:solidFill>
          <a:ln w="9525">
            <a:noFill/>
            <a:miter lim="800000"/>
            <a:headEnd/>
            <a:tailEnd/>
          </a:ln>
        </p:spPr>
        <p:txBody>
          <a:bodyPr wrap="none" lIns="100794" tIns="50397" rIns="100794" bIns="50397">
            <a:prstTxWarp prst="textNoShape">
              <a:avLst/>
            </a:prstTxWarp>
            <a:spAutoFit/>
          </a:bodyPr>
          <a:lstStyle/>
          <a:p>
            <a:pPr defTabSz="1008063" eaLnBrk="1" hangingPunct="1"/>
            <a:r>
              <a:rPr lang="en-US" sz="2000">
                <a:solidFill>
                  <a:schemeClr val="tx1"/>
                </a:solidFill>
                <a:latin typeface="Arial" pitchFamily="-1" charset="0"/>
              </a:rPr>
              <a:t>Mixed layer</a:t>
            </a:r>
          </a:p>
        </p:txBody>
      </p:sp>
      <p:sp>
        <p:nvSpPr>
          <p:cNvPr id="25607" name="Line 7"/>
          <p:cNvSpPr>
            <a:spLocks noChangeShapeType="1"/>
          </p:cNvSpPr>
          <p:nvPr/>
        </p:nvSpPr>
        <p:spPr bwMode="auto">
          <a:xfrm flipV="1">
            <a:off x="9156700" y="4283075"/>
            <a:ext cx="168275" cy="6731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8" name="Line 8"/>
          <p:cNvSpPr>
            <a:spLocks noChangeShapeType="1"/>
          </p:cNvSpPr>
          <p:nvPr/>
        </p:nvSpPr>
        <p:spPr bwMode="auto">
          <a:xfrm flipH="1" flipV="1">
            <a:off x="7896225" y="4956175"/>
            <a:ext cx="336550" cy="755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9" name="Text Box 9"/>
          <p:cNvSpPr txBox="1">
            <a:spLocks noChangeArrowheads="1"/>
          </p:cNvSpPr>
          <p:nvPr/>
        </p:nvSpPr>
        <p:spPr bwMode="auto">
          <a:xfrm>
            <a:off x="7896225" y="5711825"/>
            <a:ext cx="1589088" cy="404813"/>
          </a:xfrm>
          <a:prstGeom prst="rect">
            <a:avLst/>
          </a:prstGeom>
          <a:solidFill>
            <a:schemeClr val="accent1"/>
          </a:solidFill>
          <a:ln w="9525">
            <a:noFill/>
            <a:miter lim="800000"/>
            <a:headEnd/>
            <a:tailEnd/>
          </a:ln>
        </p:spPr>
        <p:txBody>
          <a:bodyPr wrap="none" lIns="100794" tIns="50397" rIns="100794" bIns="50397">
            <a:prstTxWarp prst="textNoShape">
              <a:avLst/>
            </a:prstTxWarp>
            <a:spAutoFit/>
          </a:bodyPr>
          <a:lstStyle/>
          <a:p>
            <a:pPr defTabSz="1008063" eaLnBrk="1" hangingPunct="1"/>
            <a:r>
              <a:rPr lang="en-US" sz="2000">
                <a:solidFill>
                  <a:schemeClr val="tx1"/>
                </a:solidFill>
                <a:latin typeface="Arial" pitchFamily="-1" charset="0"/>
              </a:rPr>
              <a:t>Thermocline</a:t>
            </a:r>
          </a:p>
        </p:txBody>
      </p:sp>
      <p:sp>
        <p:nvSpPr>
          <p:cNvPr id="25610" name="Text Box 10"/>
          <p:cNvSpPr txBox="1">
            <a:spLocks noChangeArrowheads="1"/>
          </p:cNvSpPr>
          <p:nvPr/>
        </p:nvSpPr>
        <p:spPr bwMode="auto">
          <a:xfrm>
            <a:off x="-49213" y="655638"/>
            <a:ext cx="2454276" cy="2111375"/>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buFontTx/>
              <a:buChar char="•"/>
            </a:pPr>
            <a:r>
              <a:rPr lang="en-US" sz="2200">
                <a:solidFill>
                  <a:schemeClr val="tx1"/>
                </a:solidFill>
                <a:latin typeface="Arial" pitchFamily="-1" charset="0"/>
              </a:rPr>
              <a:t> North-South </a:t>
            </a:r>
          </a:p>
          <a:p>
            <a:pPr defTabSz="1008063" eaLnBrk="1" hangingPunct="1"/>
            <a:r>
              <a:rPr lang="en-US" sz="2200">
                <a:solidFill>
                  <a:schemeClr val="tx1"/>
                </a:solidFill>
                <a:latin typeface="Arial" pitchFamily="-1" charset="0"/>
              </a:rPr>
              <a:t>Section.</a:t>
            </a:r>
          </a:p>
          <a:p>
            <a:pPr defTabSz="1008063" eaLnBrk="1" hangingPunct="1"/>
            <a:r>
              <a:rPr lang="en-US" sz="2200">
                <a:solidFill>
                  <a:schemeClr val="tx1"/>
                </a:solidFill>
                <a:latin typeface="Arial" pitchFamily="-1" charset="0"/>
              </a:rPr>
              <a:t>Bottom </a:t>
            </a:r>
          </a:p>
          <a:p>
            <a:pPr defTabSz="1008063" eaLnBrk="1" hangingPunct="1"/>
            <a:r>
              <a:rPr lang="en-US" sz="2200">
                <a:solidFill>
                  <a:schemeClr val="tx1"/>
                </a:solidFill>
                <a:latin typeface="Arial" pitchFamily="-1" charset="0"/>
              </a:rPr>
              <a:t>temperature</a:t>
            </a:r>
          </a:p>
          <a:p>
            <a:pPr defTabSz="1008063" eaLnBrk="1" hangingPunct="1"/>
            <a:r>
              <a:rPr lang="en-US" sz="2200">
                <a:solidFill>
                  <a:schemeClr val="tx1"/>
                </a:solidFill>
                <a:latin typeface="Arial" pitchFamily="-1" charset="0"/>
              </a:rPr>
              <a:t>Is near 0 deg </a:t>
            </a:r>
          </a:p>
          <a:p>
            <a:pPr defTabSz="1008063" eaLnBrk="1" hangingPunct="1"/>
            <a:r>
              <a:rPr lang="en-US" sz="2200">
                <a:solidFill>
                  <a:schemeClr val="tx1"/>
                </a:solidFill>
                <a:latin typeface="Arial" pitchFamily="-1" charset="0"/>
              </a:rPr>
              <a:t>even at Equator…</a:t>
            </a:r>
          </a:p>
        </p:txBody>
      </p:sp>
      <p:sp>
        <p:nvSpPr>
          <p:cNvPr id="25611" name="Text Box 11"/>
          <p:cNvSpPr txBox="1">
            <a:spLocks noChangeArrowheads="1"/>
          </p:cNvSpPr>
          <p:nvPr/>
        </p:nvSpPr>
        <p:spPr bwMode="auto">
          <a:xfrm>
            <a:off x="0" y="3168650"/>
            <a:ext cx="2335213" cy="1106488"/>
          </a:xfrm>
          <a:prstGeom prst="rect">
            <a:avLst/>
          </a:prstGeom>
          <a:noFill/>
          <a:ln w="9525">
            <a:noFill/>
            <a:miter lim="800000"/>
            <a:headEnd/>
            <a:tailEnd/>
          </a:ln>
        </p:spPr>
        <p:txBody>
          <a:bodyPr wrap="none" lIns="100794" tIns="50397" rIns="100794" bIns="50397">
            <a:prstTxWarp prst="textNoShape">
              <a:avLst/>
            </a:prstTxWarp>
            <a:spAutoFit/>
          </a:bodyPr>
          <a:lstStyle/>
          <a:p>
            <a:pPr defTabSz="1008063" eaLnBrk="1" hangingPunct="1">
              <a:buFontTx/>
              <a:buChar char="•"/>
            </a:pPr>
            <a:r>
              <a:rPr lang="en-US" sz="2200">
                <a:solidFill>
                  <a:schemeClr val="tx1"/>
                </a:solidFill>
                <a:latin typeface="Arial" pitchFamily="-1" charset="0"/>
              </a:rPr>
              <a:t> Horizontal map,</a:t>
            </a:r>
          </a:p>
          <a:p>
            <a:pPr defTabSz="1008063" eaLnBrk="1" hangingPunct="1"/>
            <a:r>
              <a:rPr lang="en-US" sz="2200">
                <a:solidFill>
                  <a:schemeClr val="tx1"/>
                </a:solidFill>
                <a:latin typeface="Arial" pitchFamily="-1" charset="0"/>
              </a:rPr>
              <a:t>Sea surface </a:t>
            </a:r>
          </a:p>
          <a:p>
            <a:pPr defTabSz="1008063" eaLnBrk="1" hangingPunct="1"/>
            <a:r>
              <a:rPr lang="en-US" sz="2200">
                <a:solidFill>
                  <a:schemeClr val="tx1"/>
                </a:solidFill>
                <a:latin typeface="Arial" pitchFamily="-1" charset="0"/>
              </a:rPr>
              <a:t>temperature </a:t>
            </a:r>
          </a:p>
        </p:txBody>
      </p:sp>
      <p:sp>
        <p:nvSpPr>
          <p:cNvPr id="25612" name="Line 12"/>
          <p:cNvSpPr>
            <a:spLocks noChangeShapeType="1"/>
          </p:cNvSpPr>
          <p:nvPr/>
        </p:nvSpPr>
        <p:spPr bwMode="auto">
          <a:xfrm>
            <a:off x="1154113" y="1265238"/>
            <a:ext cx="1198562" cy="33020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25613" name="Line 13"/>
          <p:cNvSpPr>
            <a:spLocks noChangeShapeType="1"/>
          </p:cNvSpPr>
          <p:nvPr/>
        </p:nvSpPr>
        <p:spPr bwMode="auto">
          <a:xfrm>
            <a:off x="1535113" y="3551238"/>
            <a:ext cx="838200" cy="60960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25614" name="Text Box 14"/>
          <p:cNvSpPr txBox="1">
            <a:spLocks noChangeArrowheads="1"/>
          </p:cNvSpPr>
          <p:nvPr/>
        </p:nvSpPr>
        <p:spPr bwMode="auto">
          <a:xfrm>
            <a:off x="4659313" y="-30163"/>
            <a:ext cx="5421312" cy="831851"/>
          </a:xfrm>
          <a:prstGeom prst="rect">
            <a:avLst/>
          </a:prstGeom>
          <a:noFill/>
          <a:ln w="9525">
            <a:noFill/>
            <a:miter lim="800000"/>
            <a:headEnd/>
            <a:tailEnd/>
          </a:ln>
        </p:spPr>
        <p:txBody>
          <a:bodyPr lIns="100794" tIns="50397" rIns="100794" bIns="50397">
            <a:prstTxWarp prst="textNoShape">
              <a:avLst/>
            </a:prstTxWarp>
            <a:spAutoFit/>
          </a:bodyPr>
          <a:lstStyle/>
          <a:p>
            <a:pPr defTabSz="1008063" eaLnBrk="1" hangingPunct="1"/>
            <a:r>
              <a:rPr lang="en-US">
                <a:solidFill>
                  <a:schemeClr val="tx1"/>
                </a:solidFill>
                <a:latin typeface="Arial" pitchFamily="-1" charset="0"/>
              </a:rPr>
              <a:t>Cold water is nearest surface at equator, which is the warmest area… </a:t>
            </a:r>
          </a:p>
        </p:txBody>
      </p:sp>
      <p:sp>
        <p:nvSpPr>
          <p:cNvPr id="25615" name="Line 15"/>
          <p:cNvSpPr>
            <a:spLocks noChangeShapeType="1"/>
          </p:cNvSpPr>
          <p:nvPr/>
        </p:nvSpPr>
        <p:spPr bwMode="auto">
          <a:xfrm flipH="1">
            <a:off x="5711825" y="755650"/>
            <a:ext cx="2184400" cy="671513"/>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rgbClr val="FFFFFF"/>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srcRect/>
          <a:stretch>
            <a:fillRect/>
          </a:stretch>
        </p:blipFill>
        <p:spPr bwMode="auto">
          <a:xfrm>
            <a:off x="5127625" y="1036638"/>
            <a:ext cx="4941888" cy="6019800"/>
          </a:xfrm>
          <a:prstGeom prst="rect">
            <a:avLst/>
          </a:prstGeom>
          <a:noFill/>
          <a:ln w="9525">
            <a:noFill/>
            <a:miter lim="800000"/>
            <a:headEnd/>
            <a:tailEnd/>
          </a:ln>
        </p:spPr>
      </p:pic>
      <p:sp>
        <p:nvSpPr>
          <p:cNvPr id="26627" name="Rectangle 2"/>
          <p:cNvSpPr>
            <a:spLocks noGrp="1" noChangeArrowheads="1"/>
          </p:cNvSpPr>
          <p:nvPr>
            <p:ph type="title"/>
          </p:nvPr>
        </p:nvSpPr>
        <p:spPr>
          <a:xfrm>
            <a:off x="696913" y="0"/>
            <a:ext cx="8604250" cy="790575"/>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CC3300"/>
                </a:solidFill>
                <a:latin typeface="Arial" pitchFamily="-1" charset="0"/>
                <a:ea typeface="Arial" pitchFamily="-1" charset="0"/>
                <a:cs typeface="Arial" pitchFamily="-1" charset="0"/>
              </a:rPr>
              <a:t>Temperature</a:t>
            </a:r>
          </a:p>
        </p:txBody>
      </p:sp>
      <p:sp>
        <p:nvSpPr>
          <p:cNvPr id="26628" name="Rectangle 3"/>
          <p:cNvSpPr>
            <a:spLocks noGrp="1" noChangeArrowheads="1"/>
          </p:cNvSpPr>
          <p:nvPr>
            <p:ph type="body" idx="1"/>
          </p:nvPr>
        </p:nvSpPr>
        <p:spPr>
          <a:xfrm>
            <a:off x="76200" y="1417638"/>
            <a:ext cx="5192713" cy="4876800"/>
          </a:xfrm>
        </p:spPr>
        <p:txBody>
          <a:bodyPr/>
          <a:lstStyle/>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What sets the equator to pole temperature gradient?</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is the deep ocean so cold?</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Why is the cold water closest to the surface at the equator of all places?</a:t>
            </a:r>
          </a:p>
          <a:p>
            <a:pPr eaLnBrk="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atin typeface="Arial" pitchFamily="-1" charset="0"/>
                <a:ea typeface="Arial" pitchFamily="-1" charset="0"/>
                <a:cs typeface="Arial" pitchFamily="-1" charset="0"/>
              </a:rPr>
              <a:t>What sets the bowl-shape of the thermocline?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Nimbus Roman No9 L"/>
        <a:ea typeface=""/>
        <a:cs typeface=""/>
      </a:majorFont>
      <a:minorFont>
        <a:latin typeface="Nimbus Roman No9 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1935</Words>
  <Application>Microsoft Macintosh PowerPoint</Application>
  <PresentationFormat>Custom</PresentationFormat>
  <Paragraphs>243</Paragraphs>
  <Slides>44</Slides>
  <Notes>21</Notes>
  <HiddenSlides>16</HiddenSlides>
  <MMClips>3</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Equation</vt:lpstr>
      <vt:lpstr>Introduction to physical oceanography &amp; climate EPS 131</vt:lpstr>
      <vt:lpstr>EPS131 logistics</vt:lpstr>
      <vt:lpstr>Slide 3</vt:lpstr>
      <vt:lpstr>Slide 4</vt:lpstr>
      <vt:lpstr>Coriolis force</vt:lpstr>
      <vt:lpstr>Coriolis force, Coastal Upwelling and fisheries</vt:lpstr>
      <vt:lpstr>Coriolis force, highs/lows, ocean surface “topography”</vt:lpstr>
      <vt:lpstr>Temperature</vt:lpstr>
      <vt:lpstr>Temperature</vt:lpstr>
      <vt:lpstr>Salinity</vt:lpstr>
      <vt:lpstr>Salinity</vt:lpstr>
      <vt:lpstr>Currents</vt:lpstr>
      <vt:lpstr>Gulf Stream/ Kuroshio: western boundary currents </vt:lpstr>
      <vt:lpstr>Western boundary currents: rings, enhanced eddies</vt:lpstr>
      <vt:lpstr>Ocean Eddies</vt:lpstr>
      <vt:lpstr>Currents</vt:lpstr>
      <vt:lpstr>Slide 17</vt:lpstr>
      <vt:lpstr>Observing the oceans</vt:lpstr>
      <vt:lpstr>Ships, satellites, moorings, floats</vt:lpstr>
      <vt:lpstr>Slide 20</vt:lpstr>
      <vt:lpstr>Slide 21</vt:lpstr>
      <vt:lpstr>Slide 22</vt:lpstr>
      <vt:lpstr>Waves, Tides, Tsunami</vt:lpstr>
      <vt:lpstr>Waves</vt:lpstr>
      <vt:lpstr>Waves, Tsunami, Tides </vt:lpstr>
      <vt:lpstr>Tsunamis</vt:lpstr>
      <vt:lpstr>Waves, Tsunami, Tides</vt:lpstr>
      <vt:lpstr>Tides</vt:lpstr>
      <vt:lpstr>Slide 29</vt:lpstr>
      <vt:lpstr>Internal waves</vt:lpstr>
      <vt:lpstr>Climate!</vt:lpstr>
      <vt:lpstr>Thermohaline circulation &amp; Global climate </vt:lpstr>
      <vt:lpstr>The THC and past climate</vt:lpstr>
      <vt:lpstr>Thermohaline circulation</vt:lpstr>
      <vt:lpstr>http://www.ngdc.noaa.gov/paleo/slides/slideset/index19.htm   </vt:lpstr>
      <vt:lpstr>Slide 36</vt:lpstr>
      <vt:lpstr>Slide 37</vt:lpstr>
      <vt:lpstr>El Niño</vt:lpstr>
      <vt:lpstr>Development of an El Nino event: a comparison of two major El Nino events:</vt:lpstr>
      <vt:lpstr>Observations: system has two “modes”: The (warm) child and the (cool) girl…</vt:lpstr>
      <vt:lpstr>Observations: The irregular variations between El Nino and La Nina limit predictability</vt:lpstr>
      <vt:lpstr>Back to the future</vt:lpstr>
      <vt:lpstr>Ocean’s role in global warming</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Eli Tziperman</cp:lastModifiedBy>
  <cp:revision>224</cp:revision>
  <dcterms:created xsi:type="dcterms:W3CDTF">2012-01-23T19:40:42Z</dcterms:created>
  <dcterms:modified xsi:type="dcterms:W3CDTF">2012-01-23T20:13:18Z</dcterms:modified>
</cp:coreProperties>
</file>