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B4E092-92D6-487F-A5CC-1E7EDBC81023}">
  <a:tblStyle styleId="{65B4E092-92D6-487F-A5CC-1E7EDBC81023}"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72222"/>
  </p:normalViewPr>
  <p:slideViewPr>
    <p:cSldViewPr snapToGrid="0" snapToObjects="1">
      <p:cViewPr varScale="1">
        <p:scale>
          <a:sx n="121" d="100"/>
          <a:sy n="121" d="100"/>
        </p:scale>
        <p:origin x="1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qzSEj67yAD5VscDBbJl3UOfv_tfIOehD/view"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joebarton.house.gov/Issues.aspx?Section=5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dqk3FhtduY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joebarton.house.gov/Issues.aspx?Section=52"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Lag Between CO</a:t>
            </a:r>
            <a:r>
              <a:rPr lang="en" baseline="-25000"/>
              <a:t>2</a:t>
            </a:r>
            <a:r>
              <a:rPr lang="en"/>
              <a:t> and Temperature</a:t>
            </a:r>
            <a:endParaRPr/>
          </a:p>
        </p:txBody>
      </p:sp>
      <p:sp>
        <p:nvSpPr>
          <p:cNvPr id="55" name="Shape 5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Becca Stout, Julia Henry, Jack Deschler, Michael Waldron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Temperature and CO</a:t>
            </a:r>
            <a:r>
              <a:rPr lang="en" baseline="-25000"/>
              <a:t>2 </a:t>
            </a:r>
            <a:r>
              <a:rPr lang="en"/>
              <a:t>Records</a:t>
            </a:r>
            <a:endParaRPr/>
          </a:p>
        </p:txBody>
      </p:sp>
      <p:sp>
        <p:nvSpPr>
          <p:cNvPr id="142" name="Shape 142"/>
          <p:cNvSpPr txBox="1">
            <a:spLocks noGrp="1"/>
          </p:cNvSpPr>
          <p:nvPr>
            <p:ph type="body" idx="1"/>
          </p:nvPr>
        </p:nvSpPr>
        <p:spPr>
          <a:xfrm>
            <a:off x="148600" y="1152475"/>
            <a:ext cx="2571000" cy="371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Temperature</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δD and δ</a:t>
            </a:r>
            <a:r>
              <a:rPr lang="en" baseline="30000">
                <a:solidFill>
                  <a:srgbClr val="000000"/>
                </a:solidFill>
              </a:rPr>
              <a:t>18</a:t>
            </a:r>
            <a:r>
              <a:rPr lang="en">
                <a:solidFill>
                  <a:srgbClr val="000000"/>
                </a:solidFill>
              </a:rPr>
              <a:t>O indicate surface temp at middle and high latitudes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Isotopic composition of melted ice cores</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CO</a:t>
            </a:r>
            <a:r>
              <a:rPr lang="en" baseline="-25000">
                <a:solidFill>
                  <a:srgbClr val="000000"/>
                </a:solidFill>
              </a:rPr>
              <a:t>2</a:t>
            </a:r>
            <a:r>
              <a:rPr lang="en">
                <a:solidFill>
                  <a:srgbClr val="000000"/>
                </a:solidFill>
              </a:rPr>
              <a:t>, CH</a:t>
            </a:r>
            <a:r>
              <a:rPr lang="en" baseline="-25000">
                <a:solidFill>
                  <a:srgbClr val="000000"/>
                </a:solidFill>
              </a:rPr>
              <a:t>4</a:t>
            </a:r>
            <a:r>
              <a:rPr lang="en">
                <a:solidFill>
                  <a:srgbClr val="000000"/>
                </a:solidFill>
              </a:rPr>
              <a:t>, N</a:t>
            </a:r>
            <a:r>
              <a:rPr lang="en" baseline="-25000">
                <a:solidFill>
                  <a:srgbClr val="000000"/>
                </a:solidFill>
              </a:rPr>
              <a:t>2</a:t>
            </a:r>
            <a:r>
              <a:rPr lang="en">
                <a:solidFill>
                  <a:srgbClr val="000000"/>
                </a:solidFill>
              </a:rPr>
              <a:t>O</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Gas bubbles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Well-mixed (global indicator)</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Must account for age difference</a:t>
            </a:r>
            <a:endParaRPr>
              <a:solidFill>
                <a:srgbClr val="000000"/>
              </a:solidFill>
            </a:endParaRPr>
          </a:p>
        </p:txBody>
      </p:sp>
      <p:pic>
        <p:nvPicPr>
          <p:cNvPr id="143" name="Shape 143"/>
          <p:cNvPicPr preferRelativeResize="0"/>
          <p:nvPr/>
        </p:nvPicPr>
        <p:blipFill rotWithShape="1">
          <a:blip r:embed="rId3">
            <a:alphaModFix/>
          </a:blip>
          <a:srcRect l="2235" t="4682" r="2235" b="8759"/>
          <a:stretch/>
        </p:blipFill>
        <p:spPr>
          <a:xfrm>
            <a:off x="2804900" y="1237275"/>
            <a:ext cx="6248050" cy="330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Bubbles in Ice Core</a:t>
            </a:r>
            <a:endParaRPr/>
          </a:p>
        </p:txBody>
      </p:sp>
      <p:sp>
        <p:nvSpPr>
          <p:cNvPr id="149" name="Shape 149" title="bubbles popping.mp4">
            <a:hlinkClick r:id="rId3"/>
          </p:cNvPr>
          <p:cNvSpPr/>
          <p:nvPr/>
        </p:nvSpPr>
        <p:spPr>
          <a:xfrm>
            <a:off x="2053388" y="1079212"/>
            <a:ext cx="5172976" cy="3879725"/>
          </a:xfrm>
          <a:prstGeom prst="rect">
            <a:avLst/>
          </a:prstGeom>
          <a:no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Timing of Atmospheric CO2 and Antarctic Temperature Changes Across Termination III</a:t>
            </a:r>
            <a:endParaRPr/>
          </a:p>
        </p:txBody>
      </p:sp>
      <p:sp>
        <p:nvSpPr>
          <p:cNvPr id="155" name="Shape 155"/>
          <p:cNvSpPr txBox="1">
            <a:spLocks noGrp="1"/>
          </p:cNvSpPr>
          <p:nvPr>
            <p:ph type="body" idx="1"/>
          </p:nvPr>
        </p:nvSpPr>
        <p:spPr>
          <a:xfrm>
            <a:off x="3592650" y="2163875"/>
            <a:ext cx="1958700" cy="213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solidFill>
                  <a:srgbClr val="000000"/>
                </a:solidFill>
              </a:rPr>
              <a:t>Nicolas Caillon</a:t>
            </a:r>
            <a:endParaRPr b="1" i="1">
              <a:solidFill>
                <a:srgbClr val="000000"/>
              </a:solidFill>
            </a:endParaRPr>
          </a:p>
          <a:p>
            <a:pPr marL="0" lvl="0" indent="0" algn="ctr" rtl="0">
              <a:spcBef>
                <a:spcPts val="1600"/>
              </a:spcBef>
              <a:spcAft>
                <a:spcPts val="1600"/>
              </a:spcAft>
              <a:buNone/>
            </a:pPr>
            <a:r>
              <a:rPr lang="en" i="1">
                <a:solidFill>
                  <a:srgbClr val="000000"/>
                </a:solidFill>
              </a:rPr>
              <a:t>Engineer at Institut des Géosciences de l'Environnement</a:t>
            </a:r>
            <a:endParaRPr i="1">
              <a:solidFill>
                <a:srgbClr val="000000"/>
              </a:solidFill>
            </a:endParaRPr>
          </a:p>
        </p:txBody>
      </p:sp>
      <p:pic>
        <p:nvPicPr>
          <p:cNvPr id="156" name="Shape 156"/>
          <p:cNvPicPr preferRelativeResize="0"/>
          <p:nvPr/>
        </p:nvPicPr>
        <p:blipFill>
          <a:blip r:embed="rId3">
            <a:alphaModFix/>
          </a:blip>
          <a:stretch>
            <a:fillRect/>
          </a:stretch>
        </p:blipFill>
        <p:spPr>
          <a:xfrm>
            <a:off x="694025" y="1705075"/>
            <a:ext cx="2581212" cy="3048500"/>
          </a:xfrm>
          <a:prstGeom prst="rect">
            <a:avLst/>
          </a:prstGeom>
          <a:noFill/>
          <a:ln>
            <a:noFill/>
          </a:ln>
        </p:spPr>
      </p:pic>
      <p:sp>
        <p:nvSpPr>
          <p:cNvPr id="157" name="Shape 157"/>
          <p:cNvSpPr txBox="1">
            <a:spLocks noGrp="1"/>
          </p:cNvSpPr>
          <p:nvPr>
            <p:ph type="body" idx="1"/>
          </p:nvPr>
        </p:nvSpPr>
        <p:spPr>
          <a:xfrm>
            <a:off x="6163700" y="2082475"/>
            <a:ext cx="2731200" cy="2130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i="1">
                <a:solidFill>
                  <a:srgbClr val="000000"/>
                </a:solidFill>
              </a:rPr>
              <a:t>Co-authors</a:t>
            </a:r>
            <a:endParaRPr sz="1600" b="1" i="1">
              <a:solidFill>
                <a:srgbClr val="000000"/>
              </a:solidFill>
            </a:endParaRPr>
          </a:p>
          <a:p>
            <a:pPr marL="0" lvl="0" indent="0" algn="ctr" rtl="0">
              <a:lnSpc>
                <a:spcPct val="100000"/>
              </a:lnSpc>
              <a:spcBef>
                <a:spcPts val="0"/>
              </a:spcBef>
              <a:spcAft>
                <a:spcPts val="0"/>
              </a:spcAft>
              <a:buNone/>
            </a:pPr>
            <a:endParaRPr sz="1600" i="1">
              <a:solidFill>
                <a:srgbClr val="000000"/>
              </a:solidFill>
            </a:endParaRPr>
          </a:p>
          <a:p>
            <a:pPr marL="0" lvl="0" indent="0" algn="ctr" rtl="0">
              <a:lnSpc>
                <a:spcPct val="100000"/>
              </a:lnSpc>
              <a:spcBef>
                <a:spcPts val="0"/>
              </a:spcBef>
              <a:spcAft>
                <a:spcPts val="0"/>
              </a:spcAft>
              <a:buNone/>
            </a:pPr>
            <a:r>
              <a:rPr lang="en" sz="1600" i="1">
                <a:solidFill>
                  <a:srgbClr val="000000"/>
                </a:solidFill>
              </a:rPr>
              <a:t>Jeffrey P. Severinghaus</a:t>
            </a:r>
            <a:endParaRPr sz="1600" i="1">
              <a:solidFill>
                <a:srgbClr val="000000"/>
              </a:solidFill>
            </a:endParaRPr>
          </a:p>
          <a:p>
            <a:pPr marL="0" lvl="0" indent="0" algn="ctr" rtl="0">
              <a:lnSpc>
                <a:spcPct val="100000"/>
              </a:lnSpc>
              <a:spcBef>
                <a:spcPts val="0"/>
              </a:spcBef>
              <a:spcAft>
                <a:spcPts val="0"/>
              </a:spcAft>
              <a:buNone/>
            </a:pPr>
            <a:r>
              <a:rPr lang="en" sz="1600" i="1">
                <a:solidFill>
                  <a:srgbClr val="000000"/>
                </a:solidFill>
              </a:rPr>
              <a:t> Jean Jouzel</a:t>
            </a:r>
            <a:endParaRPr sz="1600" i="1">
              <a:solidFill>
                <a:srgbClr val="000000"/>
              </a:solidFill>
            </a:endParaRPr>
          </a:p>
          <a:p>
            <a:pPr marL="0" lvl="0" indent="0" algn="ctr" rtl="0">
              <a:lnSpc>
                <a:spcPct val="100000"/>
              </a:lnSpc>
              <a:spcBef>
                <a:spcPts val="0"/>
              </a:spcBef>
              <a:spcAft>
                <a:spcPts val="0"/>
              </a:spcAft>
              <a:buNone/>
            </a:pPr>
            <a:r>
              <a:rPr lang="en" sz="1600" i="1">
                <a:solidFill>
                  <a:srgbClr val="000000"/>
                </a:solidFill>
              </a:rPr>
              <a:t>Jean-Marc Barnola</a:t>
            </a:r>
            <a:endParaRPr sz="1600" i="1">
              <a:solidFill>
                <a:srgbClr val="000000"/>
              </a:solidFill>
            </a:endParaRPr>
          </a:p>
          <a:p>
            <a:pPr marL="0" lvl="0" indent="0" algn="ctr" rtl="0">
              <a:lnSpc>
                <a:spcPct val="100000"/>
              </a:lnSpc>
              <a:spcBef>
                <a:spcPts val="0"/>
              </a:spcBef>
              <a:spcAft>
                <a:spcPts val="0"/>
              </a:spcAft>
              <a:buNone/>
            </a:pPr>
            <a:r>
              <a:rPr lang="en" sz="1600" i="1">
                <a:solidFill>
                  <a:srgbClr val="000000"/>
                </a:solidFill>
              </a:rPr>
              <a:t>Jiancheng Kang</a:t>
            </a:r>
            <a:endParaRPr sz="1600" i="1">
              <a:solidFill>
                <a:srgbClr val="000000"/>
              </a:solidFill>
            </a:endParaRPr>
          </a:p>
          <a:p>
            <a:pPr marL="0" lvl="0" indent="0" algn="ctr" rtl="0">
              <a:lnSpc>
                <a:spcPct val="100000"/>
              </a:lnSpc>
              <a:spcBef>
                <a:spcPts val="0"/>
              </a:spcBef>
              <a:spcAft>
                <a:spcPts val="0"/>
              </a:spcAft>
              <a:buNone/>
            </a:pPr>
            <a:r>
              <a:rPr lang="en" sz="1600" i="1">
                <a:solidFill>
                  <a:srgbClr val="000000"/>
                </a:solidFill>
              </a:rPr>
              <a:t> Volodya Y. Lipenkov</a:t>
            </a:r>
            <a:endParaRPr sz="1600" i="1">
              <a:solidFill>
                <a:srgbClr val="000000"/>
              </a:solidFill>
            </a:endParaRPr>
          </a:p>
          <a:p>
            <a:pPr marL="0" lvl="0" indent="0" algn="ctr" rtl="0">
              <a:spcBef>
                <a:spcPts val="0"/>
              </a:spcBef>
              <a:spcAft>
                <a:spcPts val="1600"/>
              </a:spcAft>
              <a:buNone/>
            </a:pPr>
            <a:endParaRPr b="1" i="1">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Caillon et al.: Measuring Argon Isotopes</a:t>
            </a:r>
            <a:endParaRPr/>
          </a:p>
        </p:txBody>
      </p:sp>
      <p:sp>
        <p:nvSpPr>
          <p:cNvPr id="163" name="Shape 163"/>
          <p:cNvSpPr txBox="1">
            <a:spLocks noGrp="1"/>
          </p:cNvSpPr>
          <p:nvPr>
            <p:ph type="body" idx="1"/>
          </p:nvPr>
        </p:nvSpPr>
        <p:spPr>
          <a:xfrm>
            <a:off x="311700" y="1152475"/>
            <a:ext cx="4816500" cy="3857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Use Argon (gas) as a proxy for temperature in Vostok core</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Find Argon content in air bubbles using </a:t>
            </a:r>
            <a:r>
              <a:rPr lang="en" sz="2000" b="1">
                <a:solidFill>
                  <a:srgbClr val="000000"/>
                </a:solidFill>
              </a:rPr>
              <a:t>wet extraction method</a:t>
            </a:r>
            <a:endParaRPr sz="2000" b="1">
              <a:solidFill>
                <a:srgbClr val="000000"/>
              </a:solidFill>
            </a:endParaRPr>
          </a:p>
          <a:p>
            <a:pPr marL="914400" lvl="1" indent="-336550" rtl="0">
              <a:spcBef>
                <a:spcPts val="0"/>
              </a:spcBef>
              <a:spcAft>
                <a:spcPts val="0"/>
              </a:spcAft>
              <a:buClr>
                <a:srgbClr val="000000"/>
              </a:buClr>
              <a:buSzPts val="1700"/>
              <a:buChar char="○"/>
            </a:pPr>
            <a:r>
              <a:rPr lang="en" sz="1700">
                <a:solidFill>
                  <a:srgbClr val="000000"/>
                </a:solidFill>
              </a:rPr>
              <a:t>Ice is heated under a vacuum → melts and releases gases from the bubbles</a:t>
            </a:r>
            <a:endParaRPr sz="1700">
              <a:solidFill>
                <a:srgbClr val="000000"/>
              </a:solidFill>
            </a:endParaRPr>
          </a:p>
          <a:p>
            <a:pPr marL="914400" lvl="1" indent="-336550" rtl="0">
              <a:spcBef>
                <a:spcPts val="0"/>
              </a:spcBef>
              <a:spcAft>
                <a:spcPts val="0"/>
              </a:spcAft>
              <a:buClr>
                <a:srgbClr val="000000"/>
              </a:buClr>
              <a:buSzPts val="1700"/>
              <a:buChar char="○"/>
            </a:pPr>
            <a:r>
              <a:rPr lang="en" sz="1700">
                <a:solidFill>
                  <a:srgbClr val="000000"/>
                </a:solidFill>
              </a:rPr>
              <a:t>Slow refreezing of the water forces the gases into an extraction chamber</a:t>
            </a:r>
            <a:endParaRPr sz="1700">
              <a:solidFill>
                <a:srgbClr val="000000"/>
              </a:solidFill>
            </a:endParaRPr>
          </a:p>
          <a:p>
            <a:pPr marL="914400" lvl="1" indent="-336550" rtl="0">
              <a:spcBef>
                <a:spcPts val="0"/>
              </a:spcBef>
              <a:spcAft>
                <a:spcPts val="0"/>
              </a:spcAft>
              <a:buClr>
                <a:srgbClr val="000000"/>
              </a:buClr>
              <a:buSzPts val="1700"/>
              <a:buChar char="○"/>
            </a:pPr>
            <a:r>
              <a:rPr lang="en" sz="1700">
                <a:solidFill>
                  <a:srgbClr val="000000"/>
                </a:solidFill>
              </a:rPr>
              <a:t>Gases condensed or compressed</a:t>
            </a:r>
            <a:endParaRPr sz="1700">
              <a:solidFill>
                <a:srgbClr val="000000"/>
              </a:solidFill>
            </a:endParaRPr>
          </a:p>
          <a:p>
            <a:pPr marL="457200" lvl="0" indent="-336550" rtl="0">
              <a:spcBef>
                <a:spcPts val="0"/>
              </a:spcBef>
              <a:spcAft>
                <a:spcPts val="0"/>
              </a:spcAft>
              <a:buClr>
                <a:srgbClr val="000000"/>
              </a:buClr>
              <a:buSzPts val="1700"/>
              <a:buChar char="●"/>
            </a:pPr>
            <a:r>
              <a:rPr lang="en" sz="1700">
                <a:solidFill>
                  <a:srgbClr val="000000"/>
                </a:solidFill>
              </a:rPr>
              <a:t>Compare to CO</a:t>
            </a:r>
            <a:r>
              <a:rPr lang="en" sz="1700" baseline="-25000">
                <a:solidFill>
                  <a:srgbClr val="000000"/>
                </a:solidFill>
              </a:rPr>
              <a:t>2</a:t>
            </a:r>
            <a:r>
              <a:rPr lang="en" sz="1700">
                <a:solidFill>
                  <a:srgbClr val="000000"/>
                </a:solidFill>
              </a:rPr>
              <a:t>, CH</a:t>
            </a:r>
            <a:r>
              <a:rPr lang="en" sz="1700" baseline="-25000">
                <a:solidFill>
                  <a:srgbClr val="000000"/>
                </a:solidFill>
              </a:rPr>
              <a:t>4</a:t>
            </a:r>
            <a:r>
              <a:rPr lang="en" sz="1700">
                <a:solidFill>
                  <a:srgbClr val="000000"/>
                </a:solidFill>
              </a:rPr>
              <a:t>, and 𝝳</a:t>
            </a:r>
            <a:r>
              <a:rPr lang="en" sz="1700" baseline="30000">
                <a:solidFill>
                  <a:srgbClr val="000000"/>
                </a:solidFill>
              </a:rPr>
              <a:t>18</a:t>
            </a:r>
            <a:r>
              <a:rPr lang="en" sz="1700">
                <a:solidFill>
                  <a:srgbClr val="000000"/>
                </a:solidFill>
              </a:rPr>
              <a:t>O</a:t>
            </a:r>
            <a:endParaRPr sz="1700">
              <a:solidFill>
                <a:srgbClr val="000000"/>
              </a:solidFill>
            </a:endParaRPr>
          </a:p>
        </p:txBody>
      </p:sp>
      <p:pic>
        <p:nvPicPr>
          <p:cNvPr id="164" name="Shape 164"/>
          <p:cNvPicPr preferRelativeResize="0"/>
          <p:nvPr/>
        </p:nvPicPr>
        <p:blipFill rotWithShape="1">
          <a:blip r:embed="rId3">
            <a:alphaModFix/>
          </a:blip>
          <a:srcRect l="12477" t="5119" r="12850" b="21540"/>
          <a:stretch/>
        </p:blipFill>
        <p:spPr>
          <a:xfrm>
            <a:off x="5037200" y="1258488"/>
            <a:ext cx="4106800" cy="2776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Terminations</a:t>
            </a:r>
            <a:endParaRPr/>
          </a:p>
        </p:txBody>
      </p:sp>
      <p:sp>
        <p:nvSpPr>
          <p:cNvPr id="170" name="Shape 170"/>
          <p:cNvSpPr txBox="1">
            <a:spLocks noGrp="1"/>
          </p:cNvSpPr>
          <p:nvPr>
            <p:ph type="body" idx="1"/>
          </p:nvPr>
        </p:nvSpPr>
        <p:spPr>
          <a:xfrm>
            <a:off x="311700" y="1152475"/>
            <a:ext cx="24012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Periods of rapid climate change</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Transition from glacial climates to interglacial climates</a:t>
            </a:r>
            <a:endParaRPr>
              <a:solidFill>
                <a:srgbClr val="000000"/>
              </a:solidFill>
            </a:endParaRPr>
          </a:p>
          <a:p>
            <a:pPr marL="0" lvl="0" indent="0">
              <a:spcBef>
                <a:spcPts val="1600"/>
              </a:spcBef>
              <a:spcAft>
                <a:spcPts val="1600"/>
              </a:spcAft>
              <a:buNone/>
            </a:pPr>
            <a:endParaRPr>
              <a:solidFill>
                <a:srgbClr val="000000"/>
              </a:solidFill>
            </a:endParaRPr>
          </a:p>
        </p:txBody>
      </p:sp>
      <p:pic>
        <p:nvPicPr>
          <p:cNvPr id="171" name="Shape 171"/>
          <p:cNvPicPr preferRelativeResize="0"/>
          <p:nvPr/>
        </p:nvPicPr>
        <p:blipFill rotWithShape="1">
          <a:blip r:embed="rId3">
            <a:alphaModFix/>
          </a:blip>
          <a:srcRect l="2235" t="4682" r="2235" b="8759"/>
          <a:stretch/>
        </p:blipFill>
        <p:spPr>
          <a:xfrm>
            <a:off x="2804900" y="1237275"/>
            <a:ext cx="6248050" cy="3303350"/>
          </a:xfrm>
          <a:prstGeom prst="rect">
            <a:avLst/>
          </a:prstGeom>
          <a:noFill/>
          <a:ln>
            <a:noFill/>
          </a:ln>
        </p:spPr>
      </p:pic>
      <p:sp>
        <p:nvSpPr>
          <p:cNvPr id="172" name="Shape 172"/>
          <p:cNvSpPr/>
          <p:nvPr/>
        </p:nvSpPr>
        <p:spPr>
          <a:xfrm>
            <a:off x="4719575" y="2317350"/>
            <a:ext cx="1008000" cy="508800"/>
          </a:xfrm>
          <a:prstGeom prst="ellipse">
            <a:avLst/>
          </a:prstGeom>
          <a:noFill/>
          <a:ln w="38100" cap="flat" cmpd="sng">
            <a:solidFill>
              <a:schemeClr val="accent6"/>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73" name="Shape 173"/>
          <p:cNvCxnSpPr/>
          <p:nvPr/>
        </p:nvCxnSpPr>
        <p:spPr>
          <a:xfrm flipH="1">
            <a:off x="3613350" y="882050"/>
            <a:ext cx="765000" cy="1598700"/>
          </a:xfrm>
          <a:prstGeom prst="straightConnector1">
            <a:avLst/>
          </a:prstGeom>
          <a:noFill/>
          <a:ln w="28575" cap="flat" cmpd="sng">
            <a:solidFill>
              <a:srgbClr val="FF0000"/>
            </a:solidFill>
            <a:prstDash val="solid"/>
            <a:round/>
            <a:headEnd type="none" w="lg" len="lg"/>
            <a:tailEnd type="triangle" w="lg" len="lg"/>
          </a:ln>
        </p:spPr>
      </p:cxnSp>
      <p:cxnSp>
        <p:nvCxnSpPr>
          <p:cNvPr id="174" name="Shape 174"/>
          <p:cNvCxnSpPr>
            <a:stCxn id="175" idx="2"/>
          </p:cNvCxnSpPr>
          <p:nvPr/>
        </p:nvCxnSpPr>
        <p:spPr>
          <a:xfrm flipH="1">
            <a:off x="6114275" y="871425"/>
            <a:ext cx="637500" cy="1684500"/>
          </a:xfrm>
          <a:prstGeom prst="straightConnector1">
            <a:avLst/>
          </a:prstGeom>
          <a:noFill/>
          <a:ln w="28575" cap="flat" cmpd="sng">
            <a:solidFill>
              <a:srgbClr val="FF0000"/>
            </a:solidFill>
            <a:prstDash val="solid"/>
            <a:round/>
            <a:headEnd type="none" w="lg" len="lg"/>
            <a:tailEnd type="triangle" w="lg" len="lg"/>
          </a:ln>
        </p:spPr>
      </p:cxnSp>
      <p:sp>
        <p:nvSpPr>
          <p:cNvPr id="176" name="Shape 176"/>
          <p:cNvSpPr txBox="1"/>
          <p:nvPr/>
        </p:nvSpPr>
        <p:spPr>
          <a:xfrm>
            <a:off x="3708850" y="362625"/>
            <a:ext cx="1509000" cy="508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t>Termination 1: Parennin</a:t>
            </a:r>
            <a:endParaRPr b="1"/>
          </a:p>
        </p:txBody>
      </p:sp>
      <p:sp>
        <p:nvSpPr>
          <p:cNvPr id="175" name="Shape 175"/>
          <p:cNvSpPr txBox="1"/>
          <p:nvPr/>
        </p:nvSpPr>
        <p:spPr>
          <a:xfrm>
            <a:off x="5997275" y="362625"/>
            <a:ext cx="1509000" cy="50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Termination 3: Caillon</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2881125" y="605400"/>
            <a:ext cx="6318150" cy="4510550"/>
          </a:xfrm>
          <a:prstGeom prst="rect">
            <a:avLst/>
          </a:prstGeom>
          <a:noFill/>
          <a:ln>
            <a:noFill/>
          </a:ln>
        </p:spPr>
      </p:pic>
      <p:cxnSp>
        <p:nvCxnSpPr>
          <p:cNvPr id="182" name="Shape 182"/>
          <p:cNvCxnSpPr>
            <a:stCxn id="183" idx="2"/>
          </p:cNvCxnSpPr>
          <p:nvPr/>
        </p:nvCxnSpPr>
        <p:spPr>
          <a:xfrm>
            <a:off x="4801750" y="3179850"/>
            <a:ext cx="755700" cy="304800"/>
          </a:xfrm>
          <a:prstGeom prst="straightConnector1">
            <a:avLst/>
          </a:prstGeom>
          <a:noFill/>
          <a:ln w="28575" cap="flat" cmpd="sng">
            <a:solidFill>
              <a:srgbClr val="0000FF"/>
            </a:solidFill>
            <a:prstDash val="solid"/>
            <a:round/>
            <a:headEnd type="none" w="lg" len="lg"/>
            <a:tailEnd type="triangle" w="lg" len="lg"/>
          </a:ln>
        </p:spPr>
      </p:cxnSp>
      <p:sp>
        <p:nvSpPr>
          <p:cNvPr id="183" name="Shape 183"/>
          <p:cNvSpPr txBox="1"/>
          <p:nvPr/>
        </p:nvSpPr>
        <p:spPr>
          <a:xfrm>
            <a:off x="4308700" y="2796450"/>
            <a:ext cx="986100" cy="38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FF"/>
                </a:solidFill>
              </a:rPr>
              <a:t>Argon-40</a:t>
            </a:r>
            <a:endParaRPr>
              <a:solidFill>
                <a:srgbClr val="0000FF"/>
              </a:solidFill>
            </a:endParaRPr>
          </a:p>
        </p:txBody>
      </p:sp>
      <p:cxnSp>
        <p:nvCxnSpPr>
          <p:cNvPr id="184" name="Shape 184"/>
          <p:cNvCxnSpPr>
            <a:stCxn id="185" idx="2"/>
          </p:cNvCxnSpPr>
          <p:nvPr/>
        </p:nvCxnSpPr>
        <p:spPr>
          <a:xfrm>
            <a:off x="4668000" y="1569650"/>
            <a:ext cx="477900" cy="209700"/>
          </a:xfrm>
          <a:prstGeom prst="straightConnector1">
            <a:avLst/>
          </a:prstGeom>
          <a:noFill/>
          <a:ln w="28575" cap="flat" cmpd="sng">
            <a:solidFill>
              <a:srgbClr val="FF0000"/>
            </a:solidFill>
            <a:prstDash val="solid"/>
            <a:round/>
            <a:headEnd type="none" w="lg" len="lg"/>
            <a:tailEnd type="triangle" w="lg" len="lg"/>
          </a:ln>
        </p:spPr>
      </p:cxnSp>
      <p:sp>
        <p:nvSpPr>
          <p:cNvPr id="185" name="Shape 185"/>
          <p:cNvSpPr txBox="1"/>
          <p:nvPr/>
        </p:nvSpPr>
        <p:spPr>
          <a:xfrm>
            <a:off x="4134300" y="1186250"/>
            <a:ext cx="1067400" cy="38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0000"/>
                </a:solidFill>
              </a:rPr>
              <a:t>Deuterium</a:t>
            </a:r>
            <a:endParaRPr>
              <a:solidFill>
                <a:srgbClr val="FF0000"/>
              </a:solidFill>
            </a:endParaRPr>
          </a:p>
        </p:txBody>
      </p:sp>
      <p:sp>
        <p:nvSpPr>
          <p:cNvPr id="186" name="Shape 1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Matching Argon and Deuterium Records</a:t>
            </a:r>
            <a:endParaRPr/>
          </a:p>
        </p:txBody>
      </p:sp>
      <p:sp>
        <p:nvSpPr>
          <p:cNvPr id="187" name="Shape 187"/>
          <p:cNvSpPr txBox="1">
            <a:spLocks noGrp="1"/>
          </p:cNvSpPr>
          <p:nvPr>
            <p:ph type="body" idx="1"/>
          </p:nvPr>
        </p:nvSpPr>
        <p:spPr>
          <a:xfrm>
            <a:off x="311700" y="2454475"/>
            <a:ext cx="3024000" cy="8124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1600"/>
              </a:spcAft>
              <a:buNone/>
            </a:pPr>
            <a:r>
              <a:rPr lang="en" sz="2000" b="1" i="1">
                <a:solidFill>
                  <a:srgbClr val="000000"/>
                </a:solidFill>
              </a:rPr>
              <a:t>Not perfectly correlated</a:t>
            </a:r>
            <a:endParaRPr sz="2000" b="1" i="1">
              <a:solidFill>
                <a:srgbClr val="000000"/>
              </a:solidFill>
            </a:endParaRPr>
          </a:p>
        </p:txBody>
      </p:sp>
      <p:cxnSp>
        <p:nvCxnSpPr>
          <p:cNvPr id="188" name="Shape 188"/>
          <p:cNvCxnSpPr/>
          <p:nvPr/>
        </p:nvCxnSpPr>
        <p:spPr>
          <a:xfrm>
            <a:off x="2889600" y="1107675"/>
            <a:ext cx="9600" cy="3381000"/>
          </a:xfrm>
          <a:prstGeom prst="straightConnector1">
            <a:avLst/>
          </a:prstGeom>
          <a:noFill/>
          <a:ln w="38100" cap="flat" cmpd="sng">
            <a:solidFill>
              <a:srgbClr val="9900FF"/>
            </a:solidFill>
            <a:prstDash val="solid"/>
            <a:round/>
            <a:headEnd type="none" w="lg" len="lg"/>
            <a:tailEnd type="triangle" w="lg" len="lg"/>
          </a:ln>
        </p:spPr>
      </p:cxnSp>
      <p:sp>
        <p:nvSpPr>
          <p:cNvPr id="189" name="Shape 189"/>
          <p:cNvSpPr txBox="1"/>
          <p:nvPr/>
        </p:nvSpPr>
        <p:spPr>
          <a:xfrm>
            <a:off x="1791550" y="1183250"/>
            <a:ext cx="1067400" cy="1141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600" b="1">
                <a:solidFill>
                  <a:srgbClr val="9900FF"/>
                </a:solidFill>
              </a:rPr>
              <a:t>More depleted (lower temp)</a:t>
            </a:r>
            <a:endParaRPr sz="1600" b="1">
              <a:solidFill>
                <a:srgbClr val="99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311700" y="1000075"/>
            <a:ext cx="36825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Deuterium typically used to determine temperature</a:t>
            </a:r>
            <a:endParaRPr sz="20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Argon as another proxy</a:t>
            </a:r>
            <a:endParaRPr sz="18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Reasonable assumption?</a:t>
            </a:r>
            <a:endParaRPr sz="20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Unadjusted R</a:t>
            </a:r>
            <a:r>
              <a:rPr lang="en" sz="1800" baseline="30000">
                <a:solidFill>
                  <a:srgbClr val="000000"/>
                </a:solidFill>
              </a:rPr>
              <a:t>2</a:t>
            </a:r>
            <a:r>
              <a:rPr lang="en" sz="1800">
                <a:solidFill>
                  <a:srgbClr val="000000"/>
                </a:solidFill>
              </a:rPr>
              <a:t> = .85</a:t>
            </a:r>
            <a:endParaRPr sz="1800">
              <a:solidFill>
                <a:srgbClr val="000000"/>
              </a:solidFill>
            </a:endParaRPr>
          </a:p>
          <a:p>
            <a:pPr marL="914400" lvl="1" indent="-342900" rtl="0">
              <a:spcBef>
                <a:spcPts val="0"/>
              </a:spcBef>
              <a:spcAft>
                <a:spcPts val="0"/>
              </a:spcAft>
              <a:buClr>
                <a:srgbClr val="000000"/>
              </a:buClr>
              <a:buSzPts val="1800"/>
              <a:buChar char="○"/>
            </a:pPr>
            <a:r>
              <a:rPr lang="en" sz="1800" b="1">
                <a:solidFill>
                  <a:srgbClr val="000000"/>
                </a:solidFill>
              </a:rPr>
              <a:t>Temperature and 𝝳</a:t>
            </a:r>
            <a:r>
              <a:rPr lang="en" sz="1800" b="1" baseline="30000">
                <a:solidFill>
                  <a:srgbClr val="000000"/>
                </a:solidFill>
              </a:rPr>
              <a:t>40</a:t>
            </a:r>
            <a:r>
              <a:rPr lang="en" sz="1800" b="1">
                <a:solidFill>
                  <a:srgbClr val="000000"/>
                </a:solidFill>
              </a:rPr>
              <a:t>Ar are very well correlated</a:t>
            </a:r>
            <a:endParaRPr sz="1800" b="1">
              <a:solidFill>
                <a:srgbClr val="000000"/>
              </a:solidFill>
            </a:endParaRPr>
          </a:p>
        </p:txBody>
      </p:sp>
      <p:pic>
        <p:nvPicPr>
          <p:cNvPr id="195" name="Shape 195"/>
          <p:cNvPicPr preferRelativeResize="0"/>
          <p:nvPr/>
        </p:nvPicPr>
        <p:blipFill rotWithShape="1">
          <a:blip r:embed="rId3">
            <a:alphaModFix/>
          </a:blip>
          <a:srcRect l="7936" t="19429" r="53889" b="23842"/>
          <a:stretch/>
        </p:blipFill>
        <p:spPr>
          <a:xfrm>
            <a:off x="4070425" y="918362"/>
            <a:ext cx="5052424" cy="4221176"/>
          </a:xfrm>
          <a:prstGeom prst="rect">
            <a:avLst/>
          </a:prstGeom>
          <a:noFill/>
          <a:ln>
            <a:noFill/>
          </a:ln>
        </p:spPr>
      </p:pic>
      <p:cxnSp>
        <p:nvCxnSpPr>
          <p:cNvPr id="196" name="Shape 196"/>
          <p:cNvCxnSpPr/>
          <p:nvPr/>
        </p:nvCxnSpPr>
        <p:spPr>
          <a:xfrm flipH="1">
            <a:off x="6596050" y="853750"/>
            <a:ext cx="1212900" cy="571500"/>
          </a:xfrm>
          <a:prstGeom prst="straightConnector1">
            <a:avLst/>
          </a:prstGeom>
          <a:noFill/>
          <a:ln w="28575" cap="flat" cmpd="sng">
            <a:solidFill>
              <a:srgbClr val="0000FF"/>
            </a:solidFill>
            <a:prstDash val="solid"/>
            <a:round/>
            <a:headEnd type="none" w="lg" len="lg"/>
            <a:tailEnd type="triangle" w="lg" len="lg"/>
          </a:ln>
        </p:spPr>
      </p:cxnSp>
      <p:cxnSp>
        <p:nvCxnSpPr>
          <p:cNvPr id="197" name="Shape 197"/>
          <p:cNvCxnSpPr/>
          <p:nvPr/>
        </p:nvCxnSpPr>
        <p:spPr>
          <a:xfrm flipH="1">
            <a:off x="5229825" y="1740150"/>
            <a:ext cx="13200" cy="644400"/>
          </a:xfrm>
          <a:prstGeom prst="straightConnector1">
            <a:avLst/>
          </a:prstGeom>
          <a:noFill/>
          <a:ln w="28575" cap="flat" cmpd="sng">
            <a:solidFill>
              <a:srgbClr val="0000FF"/>
            </a:solidFill>
            <a:prstDash val="solid"/>
            <a:round/>
            <a:headEnd type="none" w="lg" len="lg"/>
            <a:tailEnd type="triangle" w="lg" len="lg"/>
          </a:ln>
        </p:spPr>
      </p:cxnSp>
      <p:sp>
        <p:nvSpPr>
          <p:cNvPr id="198" name="Shape 198"/>
          <p:cNvSpPr txBox="1"/>
          <p:nvPr/>
        </p:nvSpPr>
        <p:spPr>
          <a:xfrm>
            <a:off x="4840250" y="1326500"/>
            <a:ext cx="789900" cy="40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a:t>Argon</a:t>
            </a:r>
            <a:endParaRPr sz="1600"/>
          </a:p>
        </p:txBody>
      </p:sp>
      <p:sp>
        <p:nvSpPr>
          <p:cNvPr id="199" name="Shape 199"/>
          <p:cNvSpPr txBox="1"/>
          <p:nvPr/>
        </p:nvSpPr>
        <p:spPr>
          <a:xfrm>
            <a:off x="6327700" y="488300"/>
            <a:ext cx="2795100" cy="408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a:t>Temperature from Deuterium</a:t>
            </a:r>
            <a:endParaRPr sz="1600"/>
          </a:p>
        </p:txBody>
      </p:sp>
      <p:sp>
        <p:nvSpPr>
          <p:cNvPr id="200" name="Shape 200"/>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Argon as Temperature Proxy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54903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Convective and Diffusive Zones</a:t>
            </a:r>
            <a:endParaRPr/>
          </a:p>
        </p:txBody>
      </p:sp>
      <p:sp>
        <p:nvSpPr>
          <p:cNvPr id="206" name="Shape 206"/>
          <p:cNvSpPr txBox="1">
            <a:spLocks noGrp="1"/>
          </p:cNvSpPr>
          <p:nvPr>
            <p:ph type="body" idx="1"/>
          </p:nvPr>
        </p:nvSpPr>
        <p:spPr>
          <a:xfrm>
            <a:off x="311700" y="1152475"/>
            <a:ext cx="3047700" cy="3416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b="1">
                <a:solidFill>
                  <a:srgbClr val="000000"/>
                </a:solidFill>
              </a:rPr>
              <a:t>Convective:</a:t>
            </a:r>
            <a:r>
              <a:rPr lang="en">
                <a:solidFill>
                  <a:srgbClr val="000000"/>
                </a:solidFill>
              </a:rPr>
              <a:t> mixes with atmosphere</a:t>
            </a:r>
            <a:endParaRPr>
              <a:solidFill>
                <a:srgbClr val="000000"/>
              </a:solidFill>
            </a:endParaRPr>
          </a:p>
          <a:p>
            <a:pPr marL="0" lvl="0" indent="0">
              <a:lnSpc>
                <a:spcPct val="100000"/>
              </a:lnSpc>
              <a:spcBef>
                <a:spcPts val="0"/>
              </a:spcBef>
              <a:spcAft>
                <a:spcPts val="0"/>
              </a:spcAft>
              <a:buNone/>
            </a:pPr>
            <a:endParaRPr>
              <a:solidFill>
                <a:srgbClr val="000000"/>
              </a:solidFill>
            </a:endParaRPr>
          </a:p>
          <a:p>
            <a:pPr marL="0" lvl="0" indent="0" rtl="0">
              <a:lnSpc>
                <a:spcPct val="100000"/>
              </a:lnSpc>
              <a:spcBef>
                <a:spcPts val="0"/>
              </a:spcBef>
              <a:spcAft>
                <a:spcPts val="0"/>
              </a:spcAft>
              <a:buNone/>
            </a:pPr>
            <a:r>
              <a:rPr lang="en" b="1">
                <a:solidFill>
                  <a:srgbClr val="000000"/>
                </a:solidFill>
              </a:rPr>
              <a:t>Diffusive:</a:t>
            </a:r>
            <a:r>
              <a:rPr lang="en">
                <a:solidFill>
                  <a:srgbClr val="000000"/>
                </a:solidFill>
              </a:rPr>
              <a:t> mixes within snow</a:t>
            </a:r>
            <a:endParaRPr>
              <a:solidFill>
                <a:srgbClr val="000000"/>
              </a:solidFill>
            </a:endParaRPr>
          </a:p>
          <a:p>
            <a:pPr marL="0" lvl="0" indent="0">
              <a:lnSpc>
                <a:spcPct val="100000"/>
              </a:lnSpc>
              <a:spcBef>
                <a:spcPts val="0"/>
              </a:spcBef>
              <a:spcAft>
                <a:spcPts val="0"/>
              </a:spcAft>
              <a:buNone/>
            </a:pPr>
            <a:endParaRPr>
              <a:solidFill>
                <a:srgbClr val="000000"/>
              </a:solidFill>
            </a:endParaRPr>
          </a:p>
          <a:p>
            <a:pPr marL="0" lvl="0" indent="0" rtl="0">
              <a:lnSpc>
                <a:spcPct val="100000"/>
              </a:lnSpc>
              <a:spcBef>
                <a:spcPts val="0"/>
              </a:spcBef>
              <a:spcAft>
                <a:spcPts val="0"/>
              </a:spcAft>
              <a:buNone/>
            </a:pPr>
            <a:r>
              <a:rPr lang="en" b="1">
                <a:solidFill>
                  <a:srgbClr val="000000"/>
                </a:solidFill>
              </a:rPr>
              <a:t>Close-off depth:</a:t>
            </a:r>
            <a:r>
              <a:rPr lang="en">
                <a:solidFill>
                  <a:srgbClr val="000000"/>
                </a:solidFill>
              </a:rPr>
              <a:t> no more mixing</a:t>
            </a:r>
            <a:endParaRPr>
              <a:solidFill>
                <a:srgbClr val="000000"/>
              </a:solidFill>
            </a:endParaRPr>
          </a:p>
          <a:p>
            <a:pPr marL="0" lvl="0" indent="0" rtl="0">
              <a:lnSpc>
                <a:spcPct val="100000"/>
              </a:lnSpc>
              <a:spcBef>
                <a:spcPts val="0"/>
              </a:spcBef>
              <a:spcAft>
                <a:spcPts val="0"/>
              </a:spcAft>
              <a:buNone/>
            </a:pPr>
            <a:endParaRPr>
              <a:solidFill>
                <a:srgbClr val="000000"/>
              </a:solidFill>
            </a:endParaRPr>
          </a:p>
          <a:p>
            <a:pPr marL="0" lvl="0" indent="0">
              <a:lnSpc>
                <a:spcPct val="100000"/>
              </a:lnSpc>
              <a:spcBef>
                <a:spcPts val="0"/>
              </a:spcBef>
              <a:spcAft>
                <a:spcPts val="0"/>
              </a:spcAft>
              <a:buNone/>
            </a:pPr>
            <a:endParaRPr>
              <a:solidFill>
                <a:srgbClr val="000000"/>
              </a:solidFill>
            </a:endParaRPr>
          </a:p>
        </p:txBody>
      </p:sp>
      <p:pic>
        <p:nvPicPr>
          <p:cNvPr id="207" name="Shape 207"/>
          <p:cNvPicPr preferRelativeResize="0"/>
          <p:nvPr/>
        </p:nvPicPr>
        <p:blipFill rotWithShape="1">
          <a:blip r:embed="rId3">
            <a:alphaModFix/>
          </a:blip>
          <a:srcRect l="9133" t="24549" r="56441" b="31713"/>
          <a:stretch/>
        </p:blipFill>
        <p:spPr>
          <a:xfrm>
            <a:off x="3284250" y="1083700"/>
            <a:ext cx="5548050" cy="3962899"/>
          </a:xfrm>
          <a:prstGeom prst="rect">
            <a:avLst/>
          </a:prstGeom>
          <a:noFill/>
          <a:ln>
            <a:noFill/>
          </a:ln>
        </p:spPr>
      </p:pic>
      <p:sp>
        <p:nvSpPr>
          <p:cNvPr id="208" name="Shape 208"/>
          <p:cNvSpPr/>
          <p:nvPr/>
        </p:nvSpPr>
        <p:spPr>
          <a:xfrm>
            <a:off x="5343575" y="1152475"/>
            <a:ext cx="591900" cy="572700"/>
          </a:xfrm>
          <a:prstGeom prst="ellipse">
            <a:avLst/>
          </a:prstGeom>
          <a:noFill/>
          <a:ln w="38100" cap="flat" cmpd="sng">
            <a:solidFill>
              <a:srgbClr val="FF0000"/>
            </a:solidFill>
            <a:prstDash val="solid"/>
            <a:round/>
            <a:headEnd type="none" w="med" len="med"/>
            <a:tailEnd type="none" w="med" len="med"/>
          </a:ln>
          <a:effectLst>
            <a:reflection endPos="1000" fadeDir="5400012" sy="-100000" algn="bl" rotWithShape="0"/>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p:nvPr/>
        </p:nvSpPr>
        <p:spPr>
          <a:xfrm>
            <a:off x="5497200" y="718975"/>
            <a:ext cx="3785100" cy="433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Negative firn depth = nonphysical</a:t>
            </a:r>
            <a:endParaRPr sz="1800"/>
          </a:p>
        </p:txBody>
      </p:sp>
      <p:cxnSp>
        <p:nvCxnSpPr>
          <p:cNvPr id="210" name="Shape 210"/>
          <p:cNvCxnSpPr/>
          <p:nvPr/>
        </p:nvCxnSpPr>
        <p:spPr>
          <a:xfrm flipH="1">
            <a:off x="6104675" y="2100125"/>
            <a:ext cx="17700" cy="1566300"/>
          </a:xfrm>
          <a:prstGeom prst="straightConnector1">
            <a:avLst/>
          </a:prstGeom>
          <a:noFill/>
          <a:ln w="38100" cap="flat" cmpd="sng">
            <a:solidFill>
              <a:srgbClr val="FF0000"/>
            </a:solidFill>
            <a:prstDash val="solid"/>
            <a:round/>
            <a:headEnd type="triangle" w="lg" len="lg"/>
            <a:tailEnd type="triangle" w="lg" len="lg"/>
          </a:ln>
        </p:spPr>
      </p:cxnSp>
      <p:sp>
        <p:nvSpPr>
          <p:cNvPr id="211" name="Shape 211"/>
          <p:cNvSpPr txBox="1"/>
          <p:nvPr/>
        </p:nvSpPr>
        <p:spPr>
          <a:xfrm>
            <a:off x="6104675" y="2682500"/>
            <a:ext cx="1317000" cy="765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FF0000"/>
                </a:solidFill>
              </a:rPr>
              <a:t>DCH likely controlled by temperature</a:t>
            </a:r>
            <a:endParaRPr b="1">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221600" y="1152475"/>
            <a:ext cx="4281300" cy="37887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Use of Argon as temperature proxy makes comparison to other gases more accurate</a:t>
            </a:r>
            <a:endParaRPr sz="20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Correlated errors?</a:t>
            </a:r>
            <a:endParaRPr sz="16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Key assumption - no lag of Argon behind temperature</a:t>
            </a:r>
            <a:endParaRPr sz="20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“The following conclusions are based on [this assumption] and so they must be considered tentative.”</a:t>
            </a:r>
            <a:endParaRPr sz="1600">
              <a:solidFill>
                <a:srgbClr val="000000"/>
              </a:solidFill>
            </a:endParaRPr>
          </a:p>
          <a:p>
            <a:pPr marL="914400" lvl="1" indent="-330200" rtl="0">
              <a:spcBef>
                <a:spcPts val="0"/>
              </a:spcBef>
              <a:spcAft>
                <a:spcPts val="0"/>
              </a:spcAft>
              <a:buClr>
                <a:srgbClr val="000000"/>
              </a:buClr>
              <a:buSzPts val="1600"/>
              <a:buChar char="○"/>
            </a:pPr>
            <a:r>
              <a:rPr lang="en" sz="1600" b="1" i="1">
                <a:solidFill>
                  <a:srgbClr val="000000"/>
                </a:solidFill>
              </a:rPr>
              <a:t>How long does it take for ice column to respond to changing T?</a:t>
            </a:r>
            <a:endParaRPr sz="1600" b="1" i="1">
              <a:solidFill>
                <a:srgbClr val="000000"/>
              </a:solidFill>
            </a:endParaRPr>
          </a:p>
        </p:txBody>
      </p:sp>
      <p:sp>
        <p:nvSpPr>
          <p:cNvPr id="217" name="Shape 2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Argon-GHG Comparison</a:t>
            </a:r>
            <a:endParaRPr/>
          </a:p>
        </p:txBody>
      </p:sp>
      <p:pic>
        <p:nvPicPr>
          <p:cNvPr id="218" name="Shape 218"/>
          <p:cNvPicPr preferRelativeResize="0"/>
          <p:nvPr/>
        </p:nvPicPr>
        <p:blipFill rotWithShape="1">
          <a:blip r:embed="rId3">
            <a:alphaModFix/>
          </a:blip>
          <a:srcRect l="7961" t="13303" r="53631" b="11150"/>
          <a:stretch/>
        </p:blipFill>
        <p:spPr>
          <a:xfrm>
            <a:off x="4502700" y="0"/>
            <a:ext cx="4651315" cy="5143500"/>
          </a:xfrm>
          <a:prstGeom prst="rect">
            <a:avLst/>
          </a:prstGeom>
          <a:noFill/>
          <a:ln>
            <a:noFill/>
          </a:ln>
        </p:spPr>
      </p:pic>
      <p:cxnSp>
        <p:nvCxnSpPr>
          <p:cNvPr id="219" name="Shape 219"/>
          <p:cNvCxnSpPr/>
          <p:nvPr/>
        </p:nvCxnSpPr>
        <p:spPr>
          <a:xfrm>
            <a:off x="6461450" y="1073025"/>
            <a:ext cx="1994400" cy="0"/>
          </a:xfrm>
          <a:prstGeom prst="straightConnector1">
            <a:avLst/>
          </a:prstGeom>
          <a:noFill/>
          <a:ln w="28575" cap="flat" cmpd="sng">
            <a:solidFill>
              <a:srgbClr val="00FF00"/>
            </a:solidFill>
            <a:prstDash val="solid"/>
            <a:round/>
            <a:headEnd type="none" w="lg" len="lg"/>
            <a:tailEnd type="triangle" w="lg" len="lg"/>
          </a:ln>
        </p:spPr>
      </p:cxnSp>
      <p:cxnSp>
        <p:nvCxnSpPr>
          <p:cNvPr id="220" name="Shape 220"/>
          <p:cNvCxnSpPr/>
          <p:nvPr/>
        </p:nvCxnSpPr>
        <p:spPr>
          <a:xfrm rot="10800000">
            <a:off x="5341625" y="1831125"/>
            <a:ext cx="618300" cy="0"/>
          </a:xfrm>
          <a:prstGeom prst="straightConnector1">
            <a:avLst/>
          </a:prstGeom>
          <a:noFill/>
          <a:ln w="28575" cap="flat" cmpd="sng">
            <a:solidFill>
              <a:srgbClr val="4A86E8"/>
            </a:solidFill>
            <a:prstDash val="solid"/>
            <a:round/>
            <a:headEnd type="none" w="lg" len="lg"/>
            <a:tailEnd type="triangle" w="lg" len="lg"/>
          </a:ln>
        </p:spPr>
      </p:cxnSp>
      <p:cxnSp>
        <p:nvCxnSpPr>
          <p:cNvPr id="221" name="Shape 221"/>
          <p:cNvCxnSpPr/>
          <p:nvPr/>
        </p:nvCxnSpPr>
        <p:spPr>
          <a:xfrm>
            <a:off x="6799675" y="2822500"/>
            <a:ext cx="1656300" cy="3000"/>
          </a:xfrm>
          <a:prstGeom prst="straightConnector1">
            <a:avLst/>
          </a:prstGeom>
          <a:noFill/>
          <a:ln w="28575" cap="flat" cmpd="sng">
            <a:solidFill>
              <a:srgbClr val="FF0000"/>
            </a:solidFill>
            <a:prstDash val="solid"/>
            <a:round/>
            <a:headEnd type="none" w="lg" len="lg"/>
            <a:tailEnd type="triangle" w="lg" len="lg"/>
          </a:ln>
        </p:spPr>
      </p:cxnSp>
      <p:cxnSp>
        <p:nvCxnSpPr>
          <p:cNvPr id="222" name="Shape 222"/>
          <p:cNvCxnSpPr/>
          <p:nvPr/>
        </p:nvCxnSpPr>
        <p:spPr>
          <a:xfrm flipH="1">
            <a:off x="5341625" y="3888525"/>
            <a:ext cx="999300" cy="18600"/>
          </a:xfrm>
          <a:prstGeom prst="straightConnector1">
            <a:avLst/>
          </a:prstGeom>
          <a:noFill/>
          <a:ln w="28575" cap="flat" cmpd="sng">
            <a:solidFill>
              <a:srgbClr val="FF00FF"/>
            </a:solidFill>
            <a:prstDash val="solid"/>
            <a:round/>
            <a:headEnd type="none" w="lg" len="lg"/>
            <a:tailEnd type="triangle" w="lg" len="lg"/>
          </a:ln>
        </p:spPr>
      </p:cxnSp>
      <p:sp>
        <p:nvSpPr>
          <p:cNvPr id="223" name="Shape 223"/>
          <p:cNvSpPr txBox="1"/>
          <p:nvPr/>
        </p:nvSpPr>
        <p:spPr>
          <a:xfrm>
            <a:off x="2872025" y="4568875"/>
            <a:ext cx="2469600" cy="4860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a:t>Crosses = additional CO</a:t>
            </a:r>
            <a:r>
              <a:rPr lang="en" baseline="-25000"/>
              <a:t>2</a:t>
            </a:r>
            <a:r>
              <a:rPr lang="en"/>
              <a:t> records from Fischer et al.</a:t>
            </a:r>
            <a:endParaRPr/>
          </a:p>
        </p:txBody>
      </p:sp>
      <p:cxnSp>
        <p:nvCxnSpPr>
          <p:cNvPr id="224" name="Shape 224"/>
          <p:cNvCxnSpPr/>
          <p:nvPr/>
        </p:nvCxnSpPr>
        <p:spPr>
          <a:xfrm rot="10800000" flipH="1">
            <a:off x="4502900" y="3442975"/>
            <a:ext cx="1000500" cy="1208700"/>
          </a:xfrm>
          <a:prstGeom prst="straightConnector1">
            <a:avLst/>
          </a:prstGeom>
          <a:noFill/>
          <a:ln w="19050" cap="flat" cmpd="sng">
            <a:solidFill>
              <a:srgbClr val="9900FF"/>
            </a:solidFill>
            <a:prstDash val="solid"/>
            <a:round/>
            <a:headEnd type="none" w="lg" len="lg"/>
            <a:tailEnd type="triangle" w="lg" len="lg"/>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633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Vostok Record of </a:t>
            </a:r>
            <a:r>
              <a:rPr lang="en">
                <a:solidFill>
                  <a:srgbClr val="000000"/>
                </a:solidFill>
              </a:rPr>
              <a:t> 𝝳</a:t>
            </a:r>
            <a:r>
              <a:rPr lang="en" baseline="30000">
                <a:solidFill>
                  <a:srgbClr val="000000"/>
                </a:solidFill>
              </a:rPr>
              <a:t>40</a:t>
            </a:r>
            <a:r>
              <a:rPr lang="en">
                <a:solidFill>
                  <a:srgbClr val="000000"/>
                </a:solidFill>
              </a:rPr>
              <a:t>Ar: Shows 800 ± 200 year lag</a:t>
            </a:r>
            <a:endParaRPr>
              <a:solidFill>
                <a:srgbClr val="000000"/>
              </a:solidFill>
            </a:endParaRPr>
          </a:p>
        </p:txBody>
      </p:sp>
      <p:sp>
        <p:nvSpPr>
          <p:cNvPr id="230" name="Shape 230"/>
          <p:cNvSpPr txBox="1">
            <a:spLocks noGrp="1"/>
          </p:cNvSpPr>
          <p:nvPr>
            <p:ph type="body" idx="1"/>
          </p:nvPr>
        </p:nvSpPr>
        <p:spPr>
          <a:xfrm>
            <a:off x="245025" y="1152475"/>
            <a:ext cx="3910800" cy="3910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Shift of 800 years of 𝝳</a:t>
            </a:r>
            <a:r>
              <a:rPr lang="en" baseline="30000">
                <a:solidFill>
                  <a:srgbClr val="000000"/>
                </a:solidFill>
              </a:rPr>
              <a:t>40</a:t>
            </a:r>
            <a:r>
              <a:rPr lang="en">
                <a:solidFill>
                  <a:srgbClr val="000000"/>
                </a:solidFill>
              </a:rPr>
              <a:t>Ar to best match the correlation of the datasets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Short in comparison to 5000 year period of T increase</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CO</a:t>
            </a:r>
            <a:r>
              <a:rPr lang="en" baseline="-25000">
                <a:solidFill>
                  <a:srgbClr val="000000"/>
                </a:solidFill>
              </a:rPr>
              <a:t>2 </a:t>
            </a:r>
            <a:r>
              <a:rPr lang="en">
                <a:solidFill>
                  <a:srgbClr val="000000"/>
                </a:solidFill>
              </a:rPr>
              <a:t>rise precedes Northern Hemisphere deglaciation</a:t>
            </a:r>
            <a:endParaRPr>
              <a:solidFill>
                <a:srgbClr val="000000"/>
              </a:solidFill>
            </a:endParaRPr>
          </a:p>
          <a:p>
            <a:pPr marL="914400" lvl="1" indent="-317500" rtl="0">
              <a:spcBef>
                <a:spcPts val="0"/>
              </a:spcBef>
              <a:spcAft>
                <a:spcPts val="0"/>
              </a:spcAft>
              <a:buClr>
                <a:srgbClr val="000000"/>
              </a:buClr>
              <a:buSzPts val="1400"/>
              <a:buChar char="○"/>
            </a:pPr>
            <a:r>
              <a:rPr lang="en" b="1">
                <a:solidFill>
                  <a:srgbClr val="000000"/>
                </a:solidFill>
              </a:rPr>
              <a:t>CO</a:t>
            </a:r>
            <a:r>
              <a:rPr lang="en" b="1" baseline="-25000">
                <a:solidFill>
                  <a:srgbClr val="000000"/>
                </a:solidFill>
              </a:rPr>
              <a:t>2</a:t>
            </a:r>
            <a:r>
              <a:rPr lang="en" b="1">
                <a:solidFill>
                  <a:srgbClr val="000000"/>
                </a:solidFill>
              </a:rPr>
              <a:t> amplifying initial warming?</a:t>
            </a:r>
            <a:endParaRPr b="1">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Uncertainty +/- 200 years</a:t>
            </a:r>
            <a:endParaRPr>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Adjustment (100 years)*</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 sz="1800">
                <a:solidFill>
                  <a:srgbClr val="000000"/>
                </a:solidFill>
              </a:rPr>
              <a:t>Ice accumulation (160 years)*</a:t>
            </a:r>
            <a:endParaRPr>
              <a:solidFill>
                <a:srgbClr val="000000"/>
              </a:solidFill>
            </a:endParaRPr>
          </a:p>
          <a:p>
            <a:pPr marL="0" lvl="0" indent="0" rtl="0">
              <a:lnSpc>
                <a:spcPct val="100000"/>
              </a:lnSpc>
              <a:spcBef>
                <a:spcPts val="1600"/>
              </a:spcBef>
              <a:spcAft>
                <a:spcPts val="1600"/>
              </a:spcAft>
              <a:buNone/>
            </a:pPr>
            <a:r>
              <a:rPr lang="en" sz="1400">
                <a:solidFill>
                  <a:srgbClr val="000000"/>
                </a:solidFill>
              </a:rPr>
              <a:t>*Deviations not additive </a:t>
            </a:r>
            <a:endParaRPr sz="1400">
              <a:solidFill>
                <a:srgbClr val="000000"/>
              </a:solidFill>
            </a:endParaRPr>
          </a:p>
        </p:txBody>
      </p:sp>
      <p:pic>
        <p:nvPicPr>
          <p:cNvPr id="231" name="Shape 231"/>
          <p:cNvPicPr preferRelativeResize="0"/>
          <p:nvPr/>
        </p:nvPicPr>
        <p:blipFill rotWithShape="1">
          <a:blip r:embed="rId3">
            <a:alphaModFix/>
          </a:blip>
          <a:srcRect l="10303" t="22391" r="51523" b="20048"/>
          <a:stretch/>
        </p:blipFill>
        <p:spPr>
          <a:xfrm>
            <a:off x="4200100" y="1036025"/>
            <a:ext cx="4885574" cy="4141749"/>
          </a:xfrm>
          <a:prstGeom prst="rect">
            <a:avLst/>
          </a:prstGeom>
          <a:noFill/>
          <a:ln>
            <a:noFill/>
          </a:ln>
        </p:spPr>
      </p:pic>
      <p:cxnSp>
        <p:nvCxnSpPr>
          <p:cNvPr id="232" name="Shape 232"/>
          <p:cNvCxnSpPr/>
          <p:nvPr/>
        </p:nvCxnSpPr>
        <p:spPr>
          <a:xfrm>
            <a:off x="3786850" y="1437925"/>
            <a:ext cx="3681900" cy="1031400"/>
          </a:xfrm>
          <a:prstGeom prst="straightConnector1">
            <a:avLst/>
          </a:prstGeom>
          <a:noFill/>
          <a:ln w="28575" cap="flat" cmpd="sng">
            <a:solidFill>
              <a:srgbClr val="FF0000"/>
            </a:solidFill>
            <a:prstDash val="solid"/>
            <a:round/>
            <a:headEnd type="none" w="lg" len="lg"/>
            <a:tailEnd type="triangle" w="lg" len="lg"/>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0" y="1261800"/>
            <a:ext cx="8520600" cy="1005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FF0000"/>
                </a:solidFill>
              </a:rPr>
              <a:t>Why does it matter?</a:t>
            </a:r>
            <a:endParaRPr b="1">
              <a:solidFill>
                <a:srgbClr val="FF0000"/>
              </a:solidFill>
            </a:endParaRPr>
          </a:p>
        </p:txBody>
      </p:sp>
      <p:sp>
        <p:nvSpPr>
          <p:cNvPr id="61" name="Shape 61"/>
          <p:cNvSpPr txBox="1">
            <a:spLocks noGrp="1"/>
          </p:cNvSpPr>
          <p:nvPr>
            <p:ph type="subTitle" idx="1"/>
          </p:nvPr>
        </p:nvSpPr>
        <p:spPr>
          <a:xfrm>
            <a:off x="311700" y="2523600"/>
            <a:ext cx="8520600" cy="194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"An article in </a:t>
            </a:r>
            <a:r>
              <a:rPr lang="en" sz="1800" i="1">
                <a:solidFill>
                  <a:schemeClr val="dk1"/>
                </a:solidFill>
              </a:rPr>
              <a:t>Science</a:t>
            </a:r>
            <a:r>
              <a:rPr lang="en" sz="1800">
                <a:solidFill>
                  <a:schemeClr val="dk1"/>
                </a:solidFill>
              </a:rPr>
              <a:t> magazine illustrated that a rise in carbon dioxide did not precede a rise in temperatures, but actually lagged behind temperature rises by 200 to 1000 years.  A rise in carbon dioxide levels could not have caused a rise in temperature if it followed the temperature." </a:t>
            </a:r>
            <a:endParaRPr sz="1800">
              <a:solidFill>
                <a:schemeClr val="dk1"/>
              </a:solidFill>
            </a:endParaRPr>
          </a:p>
          <a:p>
            <a:pPr marL="0" lvl="0" indent="0" algn="r" rtl="0">
              <a:lnSpc>
                <a:spcPct val="115000"/>
              </a:lnSpc>
              <a:spcBef>
                <a:spcPts val="1600"/>
              </a:spcBef>
              <a:spcAft>
                <a:spcPts val="0"/>
              </a:spcAft>
              <a:buClr>
                <a:schemeClr val="dk1"/>
              </a:buClr>
              <a:buSzPts val="1100"/>
              <a:buFont typeface="Arial"/>
              <a:buNone/>
            </a:pPr>
            <a:r>
              <a:rPr lang="en" sz="1800" i="1">
                <a:solidFill>
                  <a:schemeClr val="dk1"/>
                </a:solidFill>
              </a:rPr>
              <a:t>-Congressman </a:t>
            </a:r>
            <a:r>
              <a:rPr lang="en" sz="1800" i="1">
                <a:solidFill>
                  <a:schemeClr val="dk1"/>
                </a:solidFill>
                <a:hlinkClick r:id="rId3"/>
              </a:rPr>
              <a:t>Joe Barton</a:t>
            </a:r>
            <a:r>
              <a:rPr lang="en" sz="1800" i="1">
                <a:solidFill>
                  <a:schemeClr val="dk1"/>
                </a:solidFill>
              </a:rPr>
              <a:t> (R-Texas)</a:t>
            </a:r>
            <a:endParaRPr sz="1800" i="1">
              <a:solidFill>
                <a:schemeClr val="dk1"/>
              </a:solidFill>
            </a:endParaRPr>
          </a:p>
          <a:p>
            <a:pPr marL="0" lvl="0" indent="0">
              <a:spcBef>
                <a:spcPts val="1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Milankovitch Cycles: Driving Initial Warming?</a:t>
            </a:r>
            <a:endParaRPr/>
          </a:p>
        </p:txBody>
      </p:sp>
      <p:sp>
        <p:nvSpPr>
          <p:cNvPr id="238" name="Shape 238"/>
          <p:cNvSpPr txBox="1">
            <a:spLocks noGrp="1"/>
          </p:cNvSpPr>
          <p:nvPr>
            <p:ph type="body" idx="1"/>
          </p:nvPr>
        </p:nvSpPr>
        <p:spPr>
          <a:xfrm>
            <a:off x="5650675" y="1840675"/>
            <a:ext cx="3324000" cy="2309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000000"/>
                </a:solidFill>
              </a:rPr>
              <a:t>Changes in:</a:t>
            </a:r>
            <a:endParaRPr>
              <a:solidFill>
                <a:srgbClr val="000000"/>
              </a:solidFill>
            </a:endParaRPr>
          </a:p>
          <a:p>
            <a:pPr marL="457200" lvl="0" indent="-342900" rtl="0">
              <a:spcBef>
                <a:spcPts val="1600"/>
              </a:spcBef>
              <a:spcAft>
                <a:spcPts val="0"/>
              </a:spcAft>
              <a:buClr>
                <a:srgbClr val="000000"/>
              </a:buClr>
              <a:buSzPts val="1800"/>
              <a:buAutoNum type="arabicPeriod"/>
            </a:pPr>
            <a:r>
              <a:rPr lang="en">
                <a:solidFill>
                  <a:srgbClr val="000000"/>
                </a:solidFill>
              </a:rPr>
              <a:t>Tilt of axis (</a:t>
            </a:r>
            <a:r>
              <a:rPr lang="en" i="1">
                <a:solidFill>
                  <a:srgbClr val="000000"/>
                </a:solidFill>
              </a:rPr>
              <a:t>Obliquity</a:t>
            </a:r>
            <a:r>
              <a:rPr lang="en">
                <a:solidFill>
                  <a:srgbClr val="000000"/>
                </a:solidFill>
              </a:rPr>
              <a:t>)</a:t>
            </a:r>
            <a:endParaRPr>
              <a:solidFill>
                <a:srgbClr val="000000"/>
              </a:solidFill>
            </a:endParaRPr>
          </a:p>
          <a:p>
            <a:pPr marL="457200" lvl="0" indent="-342900" rtl="0">
              <a:spcBef>
                <a:spcPts val="0"/>
              </a:spcBef>
              <a:spcAft>
                <a:spcPts val="0"/>
              </a:spcAft>
              <a:buClr>
                <a:srgbClr val="000000"/>
              </a:buClr>
              <a:buSzPts val="1800"/>
              <a:buAutoNum type="arabicPeriod"/>
            </a:pPr>
            <a:r>
              <a:rPr lang="en">
                <a:solidFill>
                  <a:srgbClr val="000000"/>
                </a:solidFill>
              </a:rPr>
              <a:t>“Wobble” of axis (</a:t>
            </a:r>
            <a:r>
              <a:rPr lang="en" i="1">
                <a:solidFill>
                  <a:srgbClr val="000000"/>
                </a:solidFill>
              </a:rPr>
              <a:t>Precession</a:t>
            </a:r>
            <a:r>
              <a:rPr lang="en">
                <a:solidFill>
                  <a:srgbClr val="000000"/>
                </a:solidFill>
              </a:rPr>
              <a:t>)</a:t>
            </a:r>
            <a:endParaRPr>
              <a:solidFill>
                <a:srgbClr val="000000"/>
              </a:solidFill>
            </a:endParaRPr>
          </a:p>
          <a:p>
            <a:pPr marL="457200" lvl="0" indent="-342900" rtl="0">
              <a:spcBef>
                <a:spcPts val="0"/>
              </a:spcBef>
              <a:spcAft>
                <a:spcPts val="0"/>
              </a:spcAft>
              <a:buClr>
                <a:srgbClr val="000000"/>
              </a:buClr>
              <a:buSzPts val="1800"/>
              <a:buAutoNum type="arabicPeriod"/>
            </a:pPr>
            <a:r>
              <a:rPr lang="en">
                <a:solidFill>
                  <a:srgbClr val="000000"/>
                </a:solidFill>
              </a:rPr>
              <a:t>Ellipticity of orbit (</a:t>
            </a:r>
            <a:r>
              <a:rPr lang="en" i="1">
                <a:solidFill>
                  <a:srgbClr val="000000"/>
                </a:solidFill>
              </a:rPr>
              <a:t>Eccentricity</a:t>
            </a:r>
            <a:r>
              <a:rPr lang="en">
                <a:solidFill>
                  <a:srgbClr val="000000"/>
                </a:solidFill>
              </a:rPr>
              <a:t>)</a:t>
            </a:r>
            <a:endParaRPr>
              <a:solidFill>
                <a:srgbClr val="000000"/>
              </a:solidFill>
            </a:endParaRPr>
          </a:p>
          <a:p>
            <a:pPr marL="0" lvl="0" indent="0" rtl="0">
              <a:spcBef>
                <a:spcPts val="1600"/>
              </a:spcBef>
              <a:spcAft>
                <a:spcPts val="1600"/>
              </a:spcAft>
              <a:buNone/>
            </a:pPr>
            <a:endParaRPr>
              <a:solidFill>
                <a:srgbClr val="000000"/>
              </a:solidFill>
            </a:endParaRPr>
          </a:p>
        </p:txBody>
      </p:sp>
      <p:sp>
        <p:nvSpPr>
          <p:cNvPr id="239" name="Shape 239" descr="Variations in seasonality of solar radiation reaching the Earth's surface arising from changes in the Earth's eccentricity, axial tilt (obliquity), and precession have contributed significantly to the pacing of the Earth's glacial-interglacial cycles over the last million years.  Obliquity: The axis of the Earth is tilted with respect to the plane of its orbit around the Sun.   The inclination of the Earth's axis is subject to variations between 22.1 and 24.5 degrees with a period of 41,000 years. With an increasing tilt, the difference between summer and winter insolation increases leading to stronger seasonal cycles. When obliquity is small the incoming solar radiation is more evenly distributed between the seasons.  Eccentricity: The Earth's orbit around the sun changes on periods of about 100,000 and 400,000 years from nearly circular to slightly elliptical. This cycle is driven by other planets in the solar system. The eccentricity is a measure for the departure from a circular orbit. Currently, the eccentricity is small and the Earth's orbit is only slightly elliptical. Thus, the difference in incoming solar irradiation between the closest approach to the Sun and the furthest distance amounts only to 6.8%. However, the eccentricity modulates the amplitude of the precessional cycle of the Earth and thus the amplitude of the seasonality. (The amplitude of eccentricity in the animation is heavily exaggerated for illustration purposes)  Precession: Precession describes a gyroscopic motion of the Earth's axis generated by the Sun and the Moon. The orientation of the Earth's axis with respect to the fixed stars changes with a period of ~23,000 years. Currently, summers in the Southern Hemisphere occur when the Southern Hemisphere is closer to the Sun. Thus, the Southern Hemisphere experiences a greater difference between summer and winter insolation while the Northern Hemisphere experiences milder seasons. This will be reversed in about 11,000 years from now. The effect of precession is modulated by eccentricity as can be seen by the fact that in a perfectly circular orbit (zero eccentricity) there would be no effect of precession on the distribution of incoming solar radiation over the seasons and the two hemispheres." title="Orbital Forcing">
            <a:hlinkClick r:id="rId3"/>
          </p:cNvPr>
          <p:cNvSpPr/>
          <p:nvPr/>
        </p:nvSpPr>
        <p:spPr>
          <a:xfrm>
            <a:off x="311700" y="1083525"/>
            <a:ext cx="5097875" cy="3823400"/>
          </a:xfrm>
          <a:prstGeom prst="rect">
            <a:avLst/>
          </a:prstGeom>
          <a:blipFill>
            <a:blip r:embed="rId4">
              <a:alphaModFix/>
            </a:blip>
            <a:stretch>
              <a:fillRect/>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119300" y="3167950"/>
            <a:ext cx="1984200" cy="6672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b="1">
                <a:solidFill>
                  <a:srgbClr val="000000"/>
                </a:solidFill>
              </a:rPr>
              <a:t>Mixing by winds and storms</a:t>
            </a:r>
            <a:endParaRPr b="1">
              <a:solidFill>
                <a:srgbClr val="000000"/>
              </a:solidFill>
            </a:endParaRPr>
          </a:p>
        </p:txBody>
      </p:sp>
      <p:pic>
        <p:nvPicPr>
          <p:cNvPr id="245" name="Shape 245"/>
          <p:cNvPicPr preferRelativeResize="0"/>
          <p:nvPr/>
        </p:nvPicPr>
        <p:blipFill>
          <a:blip r:embed="rId3">
            <a:alphaModFix/>
          </a:blip>
          <a:stretch>
            <a:fillRect/>
          </a:stretch>
        </p:blipFill>
        <p:spPr>
          <a:xfrm>
            <a:off x="2037100" y="723450"/>
            <a:ext cx="5549790" cy="3442299"/>
          </a:xfrm>
          <a:prstGeom prst="rect">
            <a:avLst/>
          </a:prstGeom>
          <a:noFill/>
          <a:ln>
            <a:noFill/>
          </a:ln>
        </p:spPr>
      </p:pic>
      <p:sp>
        <p:nvSpPr>
          <p:cNvPr id="246" name="Shape 246"/>
          <p:cNvSpPr txBox="1"/>
          <p:nvPr/>
        </p:nvSpPr>
        <p:spPr>
          <a:xfrm>
            <a:off x="7759750" y="1441600"/>
            <a:ext cx="1304700" cy="66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t>Surface (0-200m):</a:t>
            </a:r>
            <a:r>
              <a:rPr lang="en" b="1"/>
              <a:t> </a:t>
            </a:r>
            <a:endParaRPr b="1"/>
          </a:p>
          <a:p>
            <a:pPr marL="0" lvl="0" indent="0" algn="ctr">
              <a:spcBef>
                <a:spcPts val="0"/>
              </a:spcBef>
              <a:spcAft>
                <a:spcPts val="0"/>
              </a:spcAft>
              <a:buNone/>
            </a:pPr>
            <a:r>
              <a:rPr lang="en" b="1"/>
              <a:t>warm, low density</a:t>
            </a:r>
            <a:endParaRPr b="1"/>
          </a:p>
        </p:txBody>
      </p:sp>
      <p:sp>
        <p:nvSpPr>
          <p:cNvPr id="247" name="Shape 247"/>
          <p:cNvSpPr txBox="1"/>
          <p:nvPr/>
        </p:nvSpPr>
        <p:spPr>
          <a:xfrm>
            <a:off x="7839400" y="2512300"/>
            <a:ext cx="1401900" cy="1539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u="sng"/>
              <a:t>Deep ocean:</a:t>
            </a:r>
            <a:r>
              <a:rPr lang="en" b="1"/>
              <a:t> Falling temperature, increasing density</a:t>
            </a:r>
            <a:endParaRPr b="1"/>
          </a:p>
        </p:txBody>
      </p:sp>
      <p:sp>
        <p:nvSpPr>
          <p:cNvPr id="248" name="Shape 248"/>
          <p:cNvSpPr txBox="1">
            <a:spLocks noGrp="1"/>
          </p:cNvSpPr>
          <p:nvPr>
            <p:ph type="title"/>
          </p:nvPr>
        </p:nvSpPr>
        <p:spPr>
          <a:xfrm>
            <a:off x="234925" y="1507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Ocean Mixing: A possible explanation of the lag?</a:t>
            </a:r>
            <a:endParaRPr/>
          </a:p>
        </p:txBody>
      </p:sp>
      <p:sp>
        <p:nvSpPr>
          <p:cNvPr id="249" name="Shape 249"/>
          <p:cNvSpPr txBox="1">
            <a:spLocks noGrp="1"/>
          </p:cNvSpPr>
          <p:nvPr>
            <p:ph type="title"/>
          </p:nvPr>
        </p:nvSpPr>
        <p:spPr>
          <a:xfrm>
            <a:off x="423950" y="44025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Takes ~1000 years, or about Caillon’s time lag</a:t>
            </a:r>
            <a:endParaRPr sz="2400"/>
          </a:p>
        </p:txBody>
      </p:sp>
      <p:sp>
        <p:nvSpPr>
          <p:cNvPr id="250" name="Shape 250"/>
          <p:cNvSpPr/>
          <p:nvPr/>
        </p:nvSpPr>
        <p:spPr>
          <a:xfrm>
            <a:off x="7624200" y="1744075"/>
            <a:ext cx="215100" cy="173400"/>
          </a:xfrm>
          <a:prstGeom prst="rightBrace">
            <a:avLst>
              <a:gd name="adj1" fmla="val 8333"/>
              <a:gd name="adj2" fmla="val 46236"/>
            </a:avLst>
          </a:prstGeom>
          <a:noFill/>
          <a:ln w="3810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b="1"/>
          </a:p>
        </p:txBody>
      </p:sp>
      <p:sp>
        <p:nvSpPr>
          <p:cNvPr id="251" name="Shape 251"/>
          <p:cNvSpPr/>
          <p:nvPr/>
        </p:nvSpPr>
        <p:spPr>
          <a:xfrm>
            <a:off x="7661500" y="1917475"/>
            <a:ext cx="177900" cy="2269200"/>
          </a:xfrm>
          <a:prstGeom prst="rightBrace">
            <a:avLst>
              <a:gd name="adj1" fmla="val 8333"/>
              <a:gd name="adj2" fmla="val 50000"/>
            </a:avLst>
          </a:prstGeom>
          <a:noFill/>
          <a:ln w="38100" cap="flat" cmpd="sng">
            <a:solidFill>
              <a:srgbClr val="000000"/>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b="1"/>
          </a:p>
        </p:txBody>
      </p:sp>
      <p:sp>
        <p:nvSpPr>
          <p:cNvPr id="252" name="Shape 252"/>
          <p:cNvSpPr txBox="1"/>
          <p:nvPr/>
        </p:nvSpPr>
        <p:spPr>
          <a:xfrm>
            <a:off x="300800" y="1073750"/>
            <a:ext cx="1621200" cy="17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chemeClr val="dk1"/>
                </a:solidFill>
              </a:rPr>
              <a:t>Mixing due to winds, heat fluxes, evaporation, and salinity fluxes</a:t>
            </a:r>
            <a:endParaRPr sz="1800" b="1">
              <a:solidFill>
                <a:schemeClr val="dk1"/>
              </a:solidFill>
            </a:endParaRPr>
          </a:p>
          <a:p>
            <a:pPr marL="0" lvl="0" indent="0">
              <a:spcBef>
                <a:spcPts val="0"/>
              </a:spcBef>
              <a:spcAft>
                <a:spcPts val="0"/>
              </a:spcAft>
              <a:buNone/>
            </a:pPr>
            <a:endParaRPr sz="1800"/>
          </a:p>
        </p:txBody>
      </p:sp>
      <p:cxnSp>
        <p:nvCxnSpPr>
          <p:cNvPr id="253" name="Shape 253"/>
          <p:cNvCxnSpPr/>
          <p:nvPr/>
        </p:nvCxnSpPr>
        <p:spPr>
          <a:xfrm rot="10800000" flipH="1">
            <a:off x="1984425" y="2927600"/>
            <a:ext cx="2580600" cy="720900"/>
          </a:xfrm>
          <a:prstGeom prst="straightConnector1">
            <a:avLst/>
          </a:prstGeom>
          <a:noFill/>
          <a:ln w="38100" cap="flat" cmpd="sng">
            <a:solidFill>
              <a:srgbClr val="000000"/>
            </a:solidFill>
            <a:prstDash val="solid"/>
            <a:round/>
            <a:headEnd type="none" w="lg" len="lg"/>
            <a:tailEnd type="triangle" w="lg" len="lg"/>
          </a:ln>
        </p:spPr>
      </p:cxnSp>
      <p:cxnSp>
        <p:nvCxnSpPr>
          <p:cNvPr id="254" name="Shape 254"/>
          <p:cNvCxnSpPr>
            <a:stCxn id="252" idx="3"/>
          </p:cNvCxnSpPr>
          <p:nvPr/>
        </p:nvCxnSpPr>
        <p:spPr>
          <a:xfrm rot="10800000" flipH="1">
            <a:off x="1922000" y="1841900"/>
            <a:ext cx="1913400" cy="103800"/>
          </a:xfrm>
          <a:prstGeom prst="straightConnector1">
            <a:avLst/>
          </a:prstGeom>
          <a:noFill/>
          <a:ln w="38100" cap="flat" cmpd="sng">
            <a:solidFill>
              <a:srgbClr val="000000"/>
            </a:solidFill>
            <a:prstDash val="solid"/>
            <a:round/>
            <a:headEnd type="none" w="lg" len="lg"/>
            <a:tailEnd type="triangle" w="lg" len="lg"/>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link between CO2 and Ocean Mixing</a:t>
            </a:r>
            <a:endParaRPr/>
          </a:p>
        </p:txBody>
      </p:sp>
      <p:pic>
        <p:nvPicPr>
          <p:cNvPr id="260" name="Shape 260"/>
          <p:cNvPicPr preferRelativeResize="0"/>
          <p:nvPr/>
        </p:nvPicPr>
        <p:blipFill>
          <a:blip r:embed="rId3">
            <a:alphaModFix/>
          </a:blip>
          <a:stretch>
            <a:fillRect/>
          </a:stretch>
        </p:blipFill>
        <p:spPr>
          <a:xfrm>
            <a:off x="311700" y="1386863"/>
            <a:ext cx="6086501" cy="3428032"/>
          </a:xfrm>
          <a:prstGeom prst="rect">
            <a:avLst/>
          </a:prstGeom>
          <a:noFill/>
          <a:ln>
            <a:noFill/>
          </a:ln>
        </p:spPr>
      </p:pic>
      <p:sp>
        <p:nvSpPr>
          <p:cNvPr id="261" name="Shape 261"/>
          <p:cNvSpPr txBox="1"/>
          <p:nvPr/>
        </p:nvSpPr>
        <p:spPr>
          <a:xfrm>
            <a:off x="6596950" y="891675"/>
            <a:ext cx="2150700" cy="104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9900"/>
                </a:solidFill>
              </a:rPr>
              <a:t>Orbital changes increase temperature </a:t>
            </a:r>
            <a:endParaRPr sz="1800" b="1">
              <a:solidFill>
                <a:srgbClr val="FF9900"/>
              </a:solidFill>
            </a:endParaRPr>
          </a:p>
          <a:p>
            <a:pPr marL="0" lvl="0" indent="0" algn="ctr" rtl="0">
              <a:spcBef>
                <a:spcPts val="0"/>
              </a:spcBef>
              <a:spcAft>
                <a:spcPts val="0"/>
              </a:spcAft>
              <a:buNone/>
            </a:pPr>
            <a:endParaRPr sz="1800" b="1">
              <a:solidFill>
                <a:srgbClr val="FF9900"/>
              </a:solidFill>
            </a:endParaRPr>
          </a:p>
        </p:txBody>
      </p:sp>
      <p:sp>
        <p:nvSpPr>
          <p:cNvPr id="262" name="Shape 262"/>
          <p:cNvSpPr txBox="1"/>
          <p:nvPr/>
        </p:nvSpPr>
        <p:spPr>
          <a:xfrm>
            <a:off x="7670750" y="2068950"/>
            <a:ext cx="1584000" cy="100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solidFill>
                  <a:srgbClr val="FF0000"/>
                </a:solidFill>
              </a:rPr>
              <a:t>ocean temperature rises</a:t>
            </a:r>
            <a:endParaRPr sz="1800" b="1">
              <a:solidFill>
                <a:srgbClr val="FF0000"/>
              </a:solidFill>
            </a:endParaRPr>
          </a:p>
          <a:p>
            <a:pPr marL="0" lvl="0" indent="0" algn="ctr" rtl="0">
              <a:spcBef>
                <a:spcPts val="0"/>
              </a:spcBef>
              <a:spcAft>
                <a:spcPts val="0"/>
              </a:spcAft>
              <a:buNone/>
            </a:pPr>
            <a:endParaRPr b="1">
              <a:solidFill>
                <a:srgbClr val="FF0000"/>
              </a:solidFill>
            </a:endParaRPr>
          </a:p>
        </p:txBody>
      </p:sp>
      <p:sp>
        <p:nvSpPr>
          <p:cNvPr id="263" name="Shape 263"/>
          <p:cNvSpPr txBox="1"/>
          <p:nvPr/>
        </p:nvSpPr>
        <p:spPr>
          <a:xfrm>
            <a:off x="6220275" y="3283650"/>
            <a:ext cx="2150700" cy="93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0000FF"/>
                </a:solidFill>
              </a:rPr>
              <a:t>oceans release CO</a:t>
            </a:r>
            <a:r>
              <a:rPr lang="en" sz="1800" b="1" baseline="-25000">
                <a:solidFill>
                  <a:srgbClr val="0000FF"/>
                </a:solidFill>
              </a:rPr>
              <a:t>2</a:t>
            </a:r>
            <a:r>
              <a:rPr lang="en" sz="1800" b="1">
                <a:solidFill>
                  <a:srgbClr val="0000FF"/>
                </a:solidFill>
              </a:rPr>
              <a:t> into the atmosphere</a:t>
            </a:r>
            <a:endParaRPr b="1">
              <a:solidFill>
                <a:srgbClr val="0000FF"/>
              </a:solidFill>
            </a:endParaRPr>
          </a:p>
        </p:txBody>
      </p:sp>
      <p:sp>
        <p:nvSpPr>
          <p:cNvPr id="264" name="Shape 264"/>
          <p:cNvSpPr txBox="1"/>
          <p:nvPr/>
        </p:nvSpPr>
        <p:spPr>
          <a:xfrm>
            <a:off x="6416025" y="2538875"/>
            <a:ext cx="1236900" cy="453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9900FF"/>
                </a:solidFill>
              </a:rPr>
              <a:t>warming</a:t>
            </a:r>
            <a:endParaRPr b="1">
              <a:solidFill>
                <a:srgbClr val="9900FF"/>
              </a:solidFill>
            </a:endParaRPr>
          </a:p>
        </p:txBody>
      </p:sp>
      <p:sp>
        <p:nvSpPr>
          <p:cNvPr id="265" name="Shape 265"/>
          <p:cNvSpPr/>
          <p:nvPr/>
        </p:nvSpPr>
        <p:spPr>
          <a:xfrm rot="6661523">
            <a:off x="7648326" y="2362188"/>
            <a:ext cx="1628846" cy="807294"/>
          </a:xfrm>
          <a:prstGeom prst="arc">
            <a:avLst>
              <a:gd name="adj1" fmla="val 16460525"/>
              <a:gd name="adj2" fmla="val 0"/>
            </a:avLst>
          </a:prstGeom>
          <a:noFill/>
          <a:ln w="38100" cap="flat" cmpd="sng">
            <a:solidFill>
              <a:srgbClr val="FF0000"/>
            </a:solidFill>
            <a:prstDash val="solid"/>
            <a:round/>
            <a:headEnd type="none" w="med" len="med"/>
            <a:tailEnd type="triangl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rot="10493414">
            <a:off x="6649570" y="2396212"/>
            <a:ext cx="845460" cy="1057776"/>
          </a:xfrm>
          <a:prstGeom prst="arc">
            <a:avLst>
              <a:gd name="adj1" fmla="val 17305310"/>
              <a:gd name="adj2" fmla="val 0"/>
            </a:avLst>
          </a:prstGeom>
          <a:noFill/>
          <a:ln w="38100" cap="flat" cmpd="sng">
            <a:solidFill>
              <a:srgbClr val="0000FF"/>
            </a:solidFill>
            <a:prstDash val="solid"/>
            <a:round/>
            <a:headEnd type="none" w="med" len="med"/>
            <a:tailEnd type="triangle" w="med" len="med"/>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00FF"/>
              </a:solidFill>
            </a:endParaRPr>
          </a:p>
        </p:txBody>
      </p:sp>
      <p:sp>
        <p:nvSpPr>
          <p:cNvPr id="267" name="Shape 267"/>
          <p:cNvSpPr/>
          <p:nvPr/>
        </p:nvSpPr>
        <p:spPr>
          <a:xfrm rot="-5148213">
            <a:off x="7063634" y="1832241"/>
            <a:ext cx="906029" cy="1676674"/>
          </a:xfrm>
          <a:prstGeom prst="arc">
            <a:avLst>
              <a:gd name="adj1" fmla="val 16151642"/>
              <a:gd name="adj2" fmla="val 2217828"/>
            </a:avLst>
          </a:prstGeom>
          <a:noFill/>
          <a:ln w="38100" cap="flat" cmpd="sng">
            <a:solidFill>
              <a:srgbClr val="9900FF"/>
            </a:solidFill>
            <a:prstDash val="solid"/>
            <a:round/>
            <a:headEnd type="none" w="med" len="med"/>
            <a:tailEnd type="triangle" w="med" len="med"/>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9900FF"/>
              </a:solidFill>
            </a:endParaRPr>
          </a:p>
        </p:txBody>
      </p:sp>
      <p:cxnSp>
        <p:nvCxnSpPr>
          <p:cNvPr id="268" name="Shape 268"/>
          <p:cNvCxnSpPr/>
          <p:nvPr/>
        </p:nvCxnSpPr>
        <p:spPr>
          <a:xfrm>
            <a:off x="7893225" y="1797550"/>
            <a:ext cx="355800" cy="382500"/>
          </a:xfrm>
          <a:prstGeom prst="straightConnector1">
            <a:avLst/>
          </a:prstGeom>
          <a:noFill/>
          <a:ln w="38100" cap="flat" cmpd="sng">
            <a:solidFill>
              <a:srgbClr val="FF9900"/>
            </a:solidFill>
            <a:prstDash val="solid"/>
            <a:round/>
            <a:headEnd type="none" w="lg" len="lg"/>
            <a:tailEnd type="triangle" w="lg" len="lg"/>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253375" y="3366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rPr>
              <a:t>Synchronous Change of Atmospheric CO2 and Antarctic Temperature During the Last Deglacial Warming</a:t>
            </a:r>
            <a:endParaRPr>
              <a:solidFill>
                <a:srgbClr val="000000"/>
              </a:solidFill>
            </a:endParaRPr>
          </a:p>
        </p:txBody>
      </p:sp>
      <p:sp>
        <p:nvSpPr>
          <p:cNvPr id="274" name="Shape 274"/>
          <p:cNvSpPr txBox="1">
            <a:spLocks noGrp="1"/>
          </p:cNvSpPr>
          <p:nvPr>
            <p:ph type="body" idx="1"/>
          </p:nvPr>
        </p:nvSpPr>
        <p:spPr>
          <a:xfrm>
            <a:off x="3096125" y="1737300"/>
            <a:ext cx="2653200" cy="315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solidFill>
                  <a:srgbClr val="000000"/>
                </a:solidFill>
              </a:rPr>
              <a:t>Frédéric Parrenin</a:t>
            </a:r>
            <a:endParaRPr b="1" i="1">
              <a:solidFill>
                <a:srgbClr val="000000"/>
              </a:solidFill>
            </a:endParaRPr>
          </a:p>
          <a:p>
            <a:pPr marL="0" lvl="0" indent="0" algn="ctr" rtl="0">
              <a:spcBef>
                <a:spcPts val="1600"/>
              </a:spcBef>
              <a:spcAft>
                <a:spcPts val="0"/>
              </a:spcAft>
              <a:buNone/>
            </a:pPr>
            <a:r>
              <a:rPr lang="en" i="1">
                <a:solidFill>
                  <a:srgbClr val="000000"/>
                </a:solidFill>
              </a:rPr>
              <a:t>Junior Scientist at </a:t>
            </a:r>
            <a:r>
              <a:rPr lang="en" i="1">
                <a:solidFill>
                  <a:srgbClr val="000000"/>
                </a:solidFill>
                <a:highlight>
                  <a:srgbClr val="FFFFFF"/>
                </a:highlight>
              </a:rPr>
              <a:t>Centre Nationnal de la Recherche Scientifique (CNRS) in Franc</a:t>
            </a:r>
            <a:r>
              <a:rPr lang="en" i="1">
                <a:solidFill>
                  <a:srgbClr val="545454"/>
                </a:solidFill>
                <a:highlight>
                  <a:srgbClr val="FFFFFF"/>
                </a:highlight>
              </a:rPr>
              <a:t>e</a:t>
            </a:r>
            <a:endParaRPr i="1">
              <a:solidFill>
                <a:srgbClr val="545454"/>
              </a:solidFill>
              <a:highlight>
                <a:srgbClr val="FFFFFF"/>
              </a:highlight>
            </a:endParaRPr>
          </a:p>
          <a:p>
            <a:pPr marL="0" lvl="0" indent="0" algn="ctr">
              <a:spcBef>
                <a:spcPts val="1600"/>
              </a:spcBef>
              <a:spcAft>
                <a:spcPts val="1600"/>
              </a:spcAft>
              <a:buNone/>
            </a:pPr>
            <a:endParaRPr>
              <a:solidFill>
                <a:srgbClr val="545454"/>
              </a:solidFill>
              <a:highlight>
                <a:srgbClr val="FFFFFF"/>
              </a:highlight>
            </a:endParaRPr>
          </a:p>
        </p:txBody>
      </p:sp>
      <p:pic>
        <p:nvPicPr>
          <p:cNvPr id="275" name="Shape 275"/>
          <p:cNvPicPr preferRelativeResize="0"/>
          <p:nvPr/>
        </p:nvPicPr>
        <p:blipFill rotWithShape="1">
          <a:blip r:embed="rId3">
            <a:alphaModFix/>
          </a:blip>
          <a:srcRect r="39889"/>
          <a:stretch/>
        </p:blipFill>
        <p:spPr>
          <a:xfrm>
            <a:off x="428650" y="1790425"/>
            <a:ext cx="2398150" cy="2936375"/>
          </a:xfrm>
          <a:prstGeom prst="rect">
            <a:avLst/>
          </a:prstGeom>
          <a:noFill/>
          <a:ln>
            <a:noFill/>
          </a:ln>
        </p:spPr>
      </p:pic>
      <p:sp>
        <p:nvSpPr>
          <p:cNvPr id="276" name="Shape 276"/>
          <p:cNvSpPr txBox="1">
            <a:spLocks noGrp="1"/>
          </p:cNvSpPr>
          <p:nvPr>
            <p:ph type="body" idx="1"/>
          </p:nvPr>
        </p:nvSpPr>
        <p:spPr>
          <a:xfrm>
            <a:off x="5628975" y="1569300"/>
            <a:ext cx="3614700" cy="3157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i="1">
                <a:solidFill>
                  <a:srgbClr val="000000"/>
                </a:solidFill>
              </a:rPr>
              <a:t>Co-authors:</a:t>
            </a:r>
            <a:endParaRPr b="1" i="1">
              <a:solidFill>
                <a:srgbClr val="000000"/>
              </a:solidFill>
            </a:endParaRPr>
          </a:p>
          <a:p>
            <a:pPr marL="0" lvl="0" indent="0" algn="ctr" rtl="0">
              <a:lnSpc>
                <a:spcPct val="100000"/>
              </a:lnSpc>
              <a:spcBef>
                <a:spcPts val="0"/>
              </a:spcBef>
              <a:spcAft>
                <a:spcPts val="0"/>
              </a:spcAft>
              <a:buNone/>
            </a:pPr>
            <a:r>
              <a:rPr lang="en" i="1">
                <a:solidFill>
                  <a:srgbClr val="000000"/>
                </a:solidFill>
              </a:rPr>
              <a:t>V. Masson-Delmotte</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P. Köhler</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D. Raynaud</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 D. Paillard</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J. Schwander</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C. Barbante</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A. Landais</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A. Wegner</a:t>
            </a:r>
            <a:endParaRPr i="1">
              <a:solidFill>
                <a:srgbClr val="000000"/>
              </a:solidFill>
            </a:endParaRPr>
          </a:p>
          <a:p>
            <a:pPr marL="0" lvl="0" indent="0" algn="ctr" rtl="0">
              <a:lnSpc>
                <a:spcPct val="100000"/>
              </a:lnSpc>
              <a:spcBef>
                <a:spcPts val="0"/>
              </a:spcBef>
              <a:spcAft>
                <a:spcPts val="0"/>
              </a:spcAft>
              <a:buNone/>
            </a:pPr>
            <a:r>
              <a:rPr lang="en" i="1">
                <a:solidFill>
                  <a:srgbClr val="000000"/>
                </a:solidFill>
              </a:rPr>
              <a:t>J. Jouzel</a:t>
            </a:r>
            <a:endParaRPr i="1">
              <a:solidFill>
                <a:srgbClr val="000000"/>
              </a:solidFill>
            </a:endParaRPr>
          </a:p>
          <a:p>
            <a:pPr marL="0" lvl="0" indent="0" algn="ctr" rtl="0">
              <a:spcBef>
                <a:spcPts val="0"/>
              </a:spcBef>
              <a:spcAft>
                <a:spcPts val="1600"/>
              </a:spcAft>
              <a:buNone/>
            </a:pPr>
            <a:endParaRPr>
              <a:solidFill>
                <a:srgbClr val="545454"/>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Parrenin et al. Methodology</a:t>
            </a:r>
            <a:endParaRPr/>
          </a:p>
        </p:txBody>
      </p:sp>
      <p:sp>
        <p:nvSpPr>
          <p:cNvPr id="282" name="Shape 282"/>
          <p:cNvSpPr txBox="1">
            <a:spLocks noGrp="1"/>
          </p:cNvSpPr>
          <p:nvPr>
            <p:ph type="body" idx="1"/>
          </p:nvPr>
        </p:nvSpPr>
        <p:spPr>
          <a:xfrm>
            <a:off x="311700" y="1152475"/>
            <a:ext cx="4155600" cy="3744000"/>
          </a:xfrm>
          <a:prstGeom prst="rect">
            <a:avLst/>
          </a:prstGeom>
        </p:spPr>
        <p:txBody>
          <a:bodyPr spcFirstLastPara="1" wrap="square" lIns="91425" tIns="91425" rIns="91425" bIns="91425" anchor="t" anchorCtr="0">
            <a:noAutofit/>
          </a:bodyPr>
          <a:lstStyle/>
          <a:p>
            <a:pPr marL="457200" lvl="0" indent="-349250" rtl="0">
              <a:spcBef>
                <a:spcPts val="0"/>
              </a:spcBef>
              <a:spcAft>
                <a:spcPts val="0"/>
              </a:spcAft>
              <a:buClr>
                <a:srgbClr val="000000"/>
              </a:buClr>
              <a:buSzPts val="1900"/>
              <a:buChar char="●"/>
            </a:pPr>
            <a:r>
              <a:rPr lang="en" sz="1900">
                <a:solidFill>
                  <a:srgbClr val="000000"/>
                </a:solidFill>
              </a:rPr>
              <a:t>Termination I ice core in EPICA Dome C (EDC)</a:t>
            </a:r>
            <a:endParaRPr sz="1900">
              <a:solidFill>
                <a:srgbClr val="000000"/>
              </a:solidFill>
            </a:endParaRPr>
          </a:p>
          <a:p>
            <a:pPr marL="457200" lvl="0" indent="-349250" rtl="0">
              <a:spcBef>
                <a:spcPts val="0"/>
              </a:spcBef>
              <a:spcAft>
                <a:spcPts val="0"/>
              </a:spcAft>
              <a:buClr>
                <a:srgbClr val="000000"/>
              </a:buClr>
              <a:buSzPts val="1900"/>
              <a:buChar char="●"/>
            </a:pPr>
            <a:r>
              <a:rPr lang="en" sz="1900">
                <a:solidFill>
                  <a:srgbClr val="000000"/>
                </a:solidFill>
              </a:rPr>
              <a:t>𝛅</a:t>
            </a:r>
            <a:r>
              <a:rPr lang="en" sz="1900" baseline="30000">
                <a:solidFill>
                  <a:srgbClr val="000000"/>
                </a:solidFill>
              </a:rPr>
              <a:t>15</a:t>
            </a:r>
            <a:r>
              <a:rPr lang="en" sz="1900">
                <a:solidFill>
                  <a:srgbClr val="000000"/>
                </a:solidFill>
              </a:rPr>
              <a:t>N data to determine LID and ΔDepth using constant firn density &amp; vertical thinning function</a:t>
            </a:r>
            <a:endParaRPr sz="1900">
              <a:solidFill>
                <a:srgbClr val="000000"/>
              </a:solidFill>
            </a:endParaRPr>
          </a:p>
          <a:p>
            <a:pPr marL="457200" lvl="0" indent="-349250" rtl="0">
              <a:spcBef>
                <a:spcPts val="0"/>
              </a:spcBef>
              <a:spcAft>
                <a:spcPts val="0"/>
              </a:spcAft>
              <a:buClr>
                <a:srgbClr val="000000"/>
              </a:buClr>
              <a:buSzPts val="1900"/>
              <a:buChar char="●"/>
            </a:pPr>
            <a:r>
              <a:rPr lang="en" sz="1900">
                <a:solidFill>
                  <a:srgbClr val="000000"/>
                </a:solidFill>
              </a:rPr>
              <a:t>Assumes no convective zone</a:t>
            </a:r>
            <a:endParaRPr sz="1900">
              <a:solidFill>
                <a:srgbClr val="000000"/>
              </a:solidFill>
            </a:endParaRPr>
          </a:p>
          <a:p>
            <a:pPr marL="457200" lvl="0" indent="-349250" rtl="0">
              <a:spcBef>
                <a:spcPts val="0"/>
              </a:spcBef>
              <a:spcAft>
                <a:spcPts val="0"/>
              </a:spcAft>
              <a:buClr>
                <a:srgbClr val="000000"/>
              </a:buClr>
              <a:buSzPts val="1900"/>
              <a:buChar char="●"/>
            </a:pPr>
            <a:r>
              <a:rPr lang="en" sz="1900">
                <a:solidFill>
                  <a:srgbClr val="000000"/>
                </a:solidFill>
              </a:rPr>
              <a:t>Verified with two methods</a:t>
            </a:r>
            <a:endParaRPr sz="19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Event synchronization</a:t>
            </a:r>
            <a:endParaRPr sz="16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Seesaw methods</a:t>
            </a:r>
            <a:endParaRPr sz="1600">
              <a:solidFill>
                <a:srgbClr val="000000"/>
              </a:solidFill>
            </a:endParaRPr>
          </a:p>
        </p:txBody>
      </p:sp>
      <p:pic>
        <p:nvPicPr>
          <p:cNvPr id="283" name="Shape 283"/>
          <p:cNvPicPr preferRelativeResize="0"/>
          <p:nvPr/>
        </p:nvPicPr>
        <p:blipFill>
          <a:blip r:embed="rId3">
            <a:alphaModFix/>
          </a:blip>
          <a:stretch>
            <a:fillRect/>
          </a:stretch>
        </p:blipFill>
        <p:spPr>
          <a:xfrm>
            <a:off x="4514125" y="1017725"/>
            <a:ext cx="4425774" cy="39503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l="2235" t="4682" r="2235" b="8759"/>
          <a:stretch/>
        </p:blipFill>
        <p:spPr>
          <a:xfrm>
            <a:off x="1447975" y="920075"/>
            <a:ext cx="6248050" cy="3303350"/>
          </a:xfrm>
          <a:prstGeom prst="rect">
            <a:avLst/>
          </a:prstGeom>
          <a:noFill/>
          <a:ln>
            <a:noFill/>
          </a:ln>
        </p:spPr>
      </p:pic>
      <p:sp>
        <p:nvSpPr>
          <p:cNvPr id="289" name="Shape 289"/>
          <p:cNvSpPr txBox="1">
            <a:spLocks noGrp="1"/>
          </p:cNvSpPr>
          <p:nvPr>
            <p:ph type="title"/>
          </p:nvPr>
        </p:nvSpPr>
        <p:spPr>
          <a:xfrm>
            <a:off x="311700" y="2786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Parrenin uses data from Termination I</a:t>
            </a:r>
            <a:endParaRPr/>
          </a:p>
        </p:txBody>
      </p:sp>
      <p:cxnSp>
        <p:nvCxnSpPr>
          <p:cNvPr id="290" name="Shape 290"/>
          <p:cNvCxnSpPr/>
          <p:nvPr/>
        </p:nvCxnSpPr>
        <p:spPr>
          <a:xfrm flipH="1">
            <a:off x="2321500" y="1100500"/>
            <a:ext cx="3147300" cy="1279500"/>
          </a:xfrm>
          <a:prstGeom prst="straightConnector1">
            <a:avLst/>
          </a:prstGeom>
          <a:noFill/>
          <a:ln w="114300" cap="flat" cmpd="sng">
            <a:solidFill>
              <a:srgbClr val="FF0000"/>
            </a:solidFill>
            <a:prstDash val="solid"/>
            <a:round/>
            <a:headEnd type="none" w="lg" len="lg"/>
            <a:tailEnd type="triangle" w="lg" len="lg"/>
          </a:ln>
        </p:spPr>
      </p:cxnSp>
      <p:sp>
        <p:nvSpPr>
          <p:cNvPr id="291" name="Shape 291"/>
          <p:cNvSpPr txBox="1"/>
          <p:nvPr/>
        </p:nvSpPr>
        <p:spPr>
          <a:xfrm>
            <a:off x="179175" y="4437975"/>
            <a:ext cx="9144000" cy="85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t>Note: Parrenin uses data from EPICA Dome C (EDC), not Vostok</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Event Synchronization for Δdepth</a:t>
            </a:r>
            <a:endParaRPr/>
          </a:p>
        </p:txBody>
      </p:sp>
      <p:sp>
        <p:nvSpPr>
          <p:cNvPr id="297" name="Shape 297"/>
          <p:cNvSpPr txBox="1">
            <a:spLocks noGrp="1"/>
          </p:cNvSpPr>
          <p:nvPr>
            <p:ph type="body" idx="1"/>
          </p:nvPr>
        </p:nvSpPr>
        <p:spPr>
          <a:xfrm>
            <a:off x="311700" y="1152475"/>
            <a:ext cx="33114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000000"/>
              </a:buClr>
              <a:buSzPts val="1800"/>
              <a:buChar char="●"/>
            </a:pPr>
            <a:r>
              <a:rPr lang="en">
                <a:solidFill>
                  <a:schemeClr val="dk1"/>
                </a:solidFill>
              </a:rPr>
              <a:t>Δdepth known at EDML</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Volcanic events synchronize ice</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CH</a:t>
            </a:r>
            <a:r>
              <a:rPr lang="en" baseline="-25000">
                <a:solidFill>
                  <a:srgbClr val="000000"/>
                </a:solidFill>
              </a:rPr>
              <a:t>4</a:t>
            </a:r>
            <a:r>
              <a:rPr lang="en">
                <a:solidFill>
                  <a:srgbClr val="000000"/>
                </a:solidFill>
              </a:rPr>
              <a:t> events synchronize gas</a:t>
            </a:r>
            <a:endParaRPr>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Mark the beginning of glacial terminations</a:t>
            </a:r>
            <a:endParaRPr sz="1800">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Use these markers to determine </a:t>
            </a:r>
            <a:r>
              <a:rPr lang="en">
                <a:solidFill>
                  <a:schemeClr val="dk1"/>
                </a:solidFill>
              </a:rPr>
              <a:t>Δdepth at EDC</a:t>
            </a:r>
            <a:endParaRPr>
              <a:solidFill>
                <a:srgbClr val="000000"/>
              </a:solidFill>
            </a:endParaRPr>
          </a:p>
        </p:txBody>
      </p:sp>
      <p:pic>
        <p:nvPicPr>
          <p:cNvPr id="298" name="Shape 298"/>
          <p:cNvPicPr preferRelativeResize="0"/>
          <p:nvPr/>
        </p:nvPicPr>
        <p:blipFill rotWithShape="1">
          <a:blip r:embed="rId3">
            <a:alphaModFix/>
          </a:blip>
          <a:srcRect l="9837" t="29966" r="57609" b="27963"/>
          <a:stretch/>
        </p:blipFill>
        <p:spPr>
          <a:xfrm>
            <a:off x="3623025" y="1069623"/>
            <a:ext cx="5067577" cy="36821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Estimation of </a:t>
            </a:r>
            <a:r>
              <a:rPr lang="en" b="1">
                <a:solidFill>
                  <a:srgbClr val="222222"/>
                </a:solidFill>
                <a:highlight>
                  <a:srgbClr val="FFFFFF"/>
                </a:highlight>
              </a:rPr>
              <a:t>Δ</a:t>
            </a:r>
            <a:r>
              <a:rPr lang="en"/>
              <a:t>Depth along EDC ice core</a:t>
            </a:r>
            <a:endParaRPr/>
          </a:p>
        </p:txBody>
      </p:sp>
      <p:sp>
        <p:nvSpPr>
          <p:cNvPr id="304" name="Shape 304"/>
          <p:cNvSpPr txBox="1">
            <a:spLocks noGrp="1"/>
          </p:cNvSpPr>
          <p:nvPr>
            <p:ph type="body" idx="1"/>
          </p:nvPr>
        </p:nvSpPr>
        <p:spPr>
          <a:xfrm>
            <a:off x="6324175" y="1152475"/>
            <a:ext cx="2508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Densification model diverges from all other models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Used by Caillon et al.</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Parrenin methodology confirmation</a:t>
            </a:r>
            <a:endParaRPr>
              <a:solidFill>
                <a:srgbClr val="000000"/>
              </a:solidFill>
            </a:endParaRPr>
          </a:p>
          <a:p>
            <a:pPr marL="914400" lvl="1" indent="-317500">
              <a:spcBef>
                <a:spcPts val="0"/>
              </a:spcBef>
              <a:spcAft>
                <a:spcPts val="0"/>
              </a:spcAft>
              <a:buClr>
                <a:srgbClr val="000000"/>
              </a:buClr>
              <a:buSzPts val="1400"/>
              <a:buChar char="○"/>
            </a:pPr>
            <a:r>
              <a:rPr lang="en">
                <a:solidFill>
                  <a:srgbClr val="000000"/>
                </a:solidFill>
              </a:rPr>
              <a:t>𝛅</a:t>
            </a:r>
            <a:r>
              <a:rPr lang="en" baseline="30000">
                <a:solidFill>
                  <a:srgbClr val="000000"/>
                </a:solidFill>
              </a:rPr>
              <a:t>15</a:t>
            </a:r>
            <a:r>
              <a:rPr lang="en">
                <a:solidFill>
                  <a:srgbClr val="000000"/>
                </a:solidFill>
              </a:rPr>
              <a:t>N data from EPICA Dome C ice core</a:t>
            </a:r>
            <a:endParaRPr>
              <a:solidFill>
                <a:srgbClr val="000000"/>
              </a:solidFill>
            </a:endParaRPr>
          </a:p>
        </p:txBody>
      </p:sp>
      <p:pic>
        <p:nvPicPr>
          <p:cNvPr id="305" name="Shape 305"/>
          <p:cNvPicPr preferRelativeResize="0"/>
          <p:nvPr/>
        </p:nvPicPr>
        <p:blipFill rotWithShape="1">
          <a:blip r:embed="rId3">
            <a:alphaModFix/>
          </a:blip>
          <a:srcRect l="1405" t="12470" r="55738" b="36294"/>
          <a:stretch/>
        </p:blipFill>
        <p:spPr>
          <a:xfrm>
            <a:off x="366419" y="1017725"/>
            <a:ext cx="5957758" cy="4004400"/>
          </a:xfrm>
          <a:prstGeom prst="rect">
            <a:avLst/>
          </a:prstGeom>
          <a:noFill/>
          <a:ln>
            <a:noFill/>
          </a:ln>
        </p:spPr>
      </p:pic>
      <p:cxnSp>
        <p:nvCxnSpPr>
          <p:cNvPr id="306" name="Shape 306"/>
          <p:cNvCxnSpPr/>
          <p:nvPr/>
        </p:nvCxnSpPr>
        <p:spPr>
          <a:xfrm flipH="1">
            <a:off x="3638850" y="1784475"/>
            <a:ext cx="3172500" cy="1399500"/>
          </a:xfrm>
          <a:prstGeom prst="straightConnector1">
            <a:avLst/>
          </a:prstGeom>
          <a:noFill/>
          <a:ln w="28575" cap="flat" cmpd="sng">
            <a:solidFill>
              <a:srgbClr val="00FF00"/>
            </a:solidFill>
            <a:prstDash val="solid"/>
            <a:round/>
            <a:headEnd type="none" w="lg" len="lg"/>
            <a:tailEnd type="triangle" w="lg" len="lg"/>
          </a:ln>
        </p:spPr>
      </p:cxnSp>
      <p:cxnSp>
        <p:nvCxnSpPr>
          <p:cNvPr id="307" name="Shape 307"/>
          <p:cNvCxnSpPr/>
          <p:nvPr/>
        </p:nvCxnSpPr>
        <p:spPr>
          <a:xfrm flipH="1">
            <a:off x="2181050" y="3510650"/>
            <a:ext cx="4467000" cy="408300"/>
          </a:xfrm>
          <a:prstGeom prst="straightConnector1">
            <a:avLst/>
          </a:prstGeom>
          <a:noFill/>
          <a:ln w="28575" cap="flat" cmpd="sng">
            <a:solidFill>
              <a:srgbClr val="0000FF"/>
            </a:solidFill>
            <a:prstDash val="solid"/>
            <a:round/>
            <a:headEnd type="none" w="lg" len="lg"/>
            <a:tailEnd type="triangle" w="lg" len="lg"/>
          </a:ln>
        </p:spPr>
      </p:cxnSp>
      <p:cxnSp>
        <p:nvCxnSpPr>
          <p:cNvPr id="308" name="Shape 308"/>
          <p:cNvCxnSpPr/>
          <p:nvPr/>
        </p:nvCxnSpPr>
        <p:spPr>
          <a:xfrm flipH="1">
            <a:off x="2558900" y="2170417"/>
            <a:ext cx="2571900" cy="627600"/>
          </a:xfrm>
          <a:prstGeom prst="straightConnector1">
            <a:avLst/>
          </a:prstGeom>
          <a:noFill/>
          <a:ln w="28575" cap="flat" cmpd="sng">
            <a:solidFill>
              <a:srgbClr val="FF0000"/>
            </a:solidFill>
            <a:prstDash val="solid"/>
            <a:round/>
            <a:headEnd type="none" w="lg" len="lg"/>
            <a:tailEnd type="triangle" w="lg" len="lg"/>
          </a:ln>
        </p:spPr>
      </p:cxnSp>
      <p:sp>
        <p:nvSpPr>
          <p:cNvPr id="309" name="Shape 309"/>
          <p:cNvSpPr txBox="1"/>
          <p:nvPr/>
        </p:nvSpPr>
        <p:spPr>
          <a:xfrm>
            <a:off x="4886150" y="2701175"/>
            <a:ext cx="1492800" cy="27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i="1"/>
              <a:t>What are these?</a:t>
            </a:r>
            <a:endParaRPr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63450" y="3361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Bipolar Seesaw Hypothesis</a:t>
            </a:r>
            <a:endParaRPr/>
          </a:p>
        </p:txBody>
      </p:sp>
      <p:sp>
        <p:nvSpPr>
          <p:cNvPr id="315" name="Shape 315"/>
          <p:cNvSpPr txBox="1">
            <a:spLocks noGrp="1"/>
          </p:cNvSpPr>
          <p:nvPr>
            <p:ph type="body" idx="1"/>
          </p:nvPr>
        </p:nvSpPr>
        <p:spPr>
          <a:xfrm>
            <a:off x="311700" y="1152475"/>
            <a:ext cx="4049700" cy="3666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a:solidFill>
                  <a:srgbClr val="000000"/>
                </a:solidFill>
              </a:rPr>
              <a:t>Observation that synchronous temperature maxima and minima occur at the poles</a:t>
            </a:r>
            <a:endParaRPr>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Greenland maxima at Antarctic minima and vice versa</a:t>
            </a:r>
            <a:endParaRPr sz="1800">
              <a:solidFill>
                <a:srgbClr val="000000"/>
              </a:solidFill>
            </a:endParaRPr>
          </a:p>
          <a:p>
            <a:pPr marL="914400" lvl="1" indent="-342900">
              <a:spcBef>
                <a:spcPts val="0"/>
              </a:spcBef>
              <a:spcAft>
                <a:spcPts val="0"/>
              </a:spcAft>
              <a:buClr>
                <a:srgbClr val="000000"/>
              </a:buClr>
              <a:buSzPts val="1800"/>
              <a:buChar char="○"/>
            </a:pPr>
            <a:r>
              <a:rPr lang="en" sz="1800">
                <a:solidFill>
                  <a:srgbClr val="000000"/>
                </a:solidFill>
              </a:rPr>
              <a:t>Parrenin et al.: possible to construct “Greenland-like” temperature series from EPICA Dome C records</a:t>
            </a:r>
            <a:endParaRPr sz="1800">
              <a:solidFill>
                <a:srgbClr val="000000"/>
              </a:solidFill>
            </a:endParaRPr>
          </a:p>
        </p:txBody>
      </p:sp>
      <p:pic>
        <p:nvPicPr>
          <p:cNvPr id="316" name="Shape 316"/>
          <p:cNvPicPr preferRelativeResize="0"/>
          <p:nvPr/>
        </p:nvPicPr>
        <p:blipFill>
          <a:blip r:embed="rId3">
            <a:alphaModFix/>
          </a:blip>
          <a:stretch>
            <a:fillRect/>
          </a:stretch>
        </p:blipFill>
        <p:spPr>
          <a:xfrm>
            <a:off x="4361475" y="143250"/>
            <a:ext cx="4753274" cy="1530300"/>
          </a:xfrm>
          <a:prstGeom prst="rect">
            <a:avLst/>
          </a:prstGeom>
          <a:noFill/>
          <a:ln>
            <a:noFill/>
          </a:ln>
        </p:spPr>
      </p:pic>
      <p:pic>
        <p:nvPicPr>
          <p:cNvPr id="317" name="Shape 317"/>
          <p:cNvPicPr preferRelativeResize="0"/>
          <p:nvPr/>
        </p:nvPicPr>
        <p:blipFill>
          <a:blip r:embed="rId4">
            <a:alphaModFix/>
          </a:blip>
          <a:stretch>
            <a:fillRect/>
          </a:stretch>
        </p:blipFill>
        <p:spPr>
          <a:xfrm>
            <a:off x="4574225" y="2206950"/>
            <a:ext cx="3309757" cy="2860350"/>
          </a:xfrm>
          <a:prstGeom prst="rect">
            <a:avLst/>
          </a:prstGeom>
          <a:noFill/>
          <a:ln>
            <a:noFill/>
          </a:ln>
        </p:spPr>
      </p:pic>
      <p:cxnSp>
        <p:nvCxnSpPr>
          <p:cNvPr id="318" name="Shape 318"/>
          <p:cNvCxnSpPr/>
          <p:nvPr/>
        </p:nvCxnSpPr>
        <p:spPr>
          <a:xfrm flipH="1">
            <a:off x="5115975" y="1714500"/>
            <a:ext cx="603600" cy="644700"/>
          </a:xfrm>
          <a:prstGeom prst="straightConnector1">
            <a:avLst/>
          </a:prstGeom>
          <a:noFill/>
          <a:ln w="9525" cap="flat" cmpd="sng">
            <a:solidFill>
              <a:srgbClr val="FF0000"/>
            </a:solidFill>
            <a:prstDash val="solid"/>
            <a:round/>
            <a:headEnd type="none" w="lg" len="lg"/>
            <a:tailEnd type="none" w="lg" len="lg"/>
          </a:ln>
        </p:spPr>
      </p:cxnSp>
      <p:cxnSp>
        <p:nvCxnSpPr>
          <p:cNvPr id="319" name="Shape 319"/>
          <p:cNvCxnSpPr/>
          <p:nvPr/>
        </p:nvCxnSpPr>
        <p:spPr>
          <a:xfrm>
            <a:off x="6786375" y="1714500"/>
            <a:ext cx="633900" cy="658500"/>
          </a:xfrm>
          <a:prstGeom prst="straightConnector1">
            <a:avLst/>
          </a:prstGeom>
          <a:noFill/>
          <a:ln w="9525" cap="flat" cmpd="sng">
            <a:solidFill>
              <a:srgbClr val="FF0000"/>
            </a:solidFill>
            <a:prstDash val="solid"/>
            <a:round/>
            <a:headEnd type="none" w="lg" len="lg"/>
            <a:tailEnd type="none" w="lg" len="lg"/>
          </a:ln>
        </p:spPr>
      </p:cxnSp>
      <p:sp>
        <p:nvSpPr>
          <p:cNvPr id="320" name="Shape 320"/>
          <p:cNvSpPr/>
          <p:nvPr/>
        </p:nvSpPr>
        <p:spPr>
          <a:xfrm>
            <a:off x="5588425" y="2251400"/>
            <a:ext cx="863100" cy="2135700"/>
          </a:xfrm>
          <a:prstGeom prst="ellipse">
            <a:avLst/>
          </a:prstGeom>
          <a:noFill/>
          <a:ln w="38100" cap="flat" cmpd="sng">
            <a:solidFill>
              <a:schemeClr val="accent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321" name="Shape 321"/>
          <p:cNvCxnSpPr>
            <a:endCxn id="322" idx="1"/>
          </p:cNvCxnSpPr>
          <p:nvPr/>
        </p:nvCxnSpPr>
        <p:spPr>
          <a:xfrm rot="10800000" flipH="1">
            <a:off x="6460350" y="2820900"/>
            <a:ext cx="1335000" cy="168900"/>
          </a:xfrm>
          <a:prstGeom prst="straightConnector1">
            <a:avLst/>
          </a:prstGeom>
          <a:noFill/>
          <a:ln w="38100" cap="flat" cmpd="sng">
            <a:solidFill>
              <a:srgbClr val="000000"/>
            </a:solidFill>
            <a:prstDash val="solid"/>
            <a:round/>
            <a:headEnd type="triangle" w="lg" len="lg"/>
            <a:tailEnd type="none" w="lg" len="lg"/>
          </a:ln>
        </p:spPr>
      </p:cxnSp>
      <p:sp>
        <p:nvSpPr>
          <p:cNvPr id="322" name="Shape 322"/>
          <p:cNvSpPr txBox="1"/>
          <p:nvPr/>
        </p:nvSpPr>
        <p:spPr>
          <a:xfrm>
            <a:off x="7795350" y="2206950"/>
            <a:ext cx="1143300" cy="1227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FF0000"/>
                </a:solidFill>
              </a:rPr>
              <a:t>Greenland</a:t>
            </a:r>
            <a:r>
              <a:rPr lang="en" b="1"/>
              <a:t> and </a:t>
            </a:r>
            <a:r>
              <a:rPr lang="en" b="1">
                <a:solidFill>
                  <a:srgbClr val="0000FF"/>
                </a:solidFill>
              </a:rPr>
              <a:t>Antarctica </a:t>
            </a:r>
            <a:r>
              <a:rPr lang="en" b="1"/>
              <a:t>out of phase</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311700" y="1152475"/>
            <a:ext cx="32097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Bipolar Seesaw hypothesis allows three more delta depth estimates</a:t>
            </a:r>
            <a:endParaRPr sz="20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Error bars are 1SD</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Serve as verification of </a:t>
            </a:r>
            <a:r>
              <a:rPr lang="en" sz="1800">
                <a:solidFill>
                  <a:schemeClr val="dk1"/>
                </a:solidFill>
              </a:rPr>
              <a:t>𝛅</a:t>
            </a:r>
            <a:r>
              <a:rPr lang="en" sz="1800" baseline="30000">
                <a:solidFill>
                  <a:schemeClr val="dk1"/>
                </a:solidFill>
              </a:rPr>
              <a:t>15</a:t>
            </a:r>
            <a:r>
              <a:rPr lang="en" sz="1800">
                <a:solidFill>
                  <a:schemeClr val="dk1"/>
                </a:solidFill>
              </a:rPr>
              <a:t>N methodology</a:t>
            </a:r>
            <a:endParaRPr sz="1800">
              <a:solidFill>
                <a:schemeClr val="dk1"/>
              </a:solidFill>
            </a:endParaRPr>
          </a:p>
          <a:p>
            <a:pPr marL="914400" lvl="1" indent="-342900">
              <a:spcBef>
                <a:spcPts val="0"/>
              </a:spcBef>
              <a:spcAft>
                <a:spcPts val="0"/>
              </a:spcAft>
              <a:buClr>
                <a:srgbClr val="000000"/>
              </a:buClr>
              <a:buSzPts val="1800"/>
              <a:buChar char="○"/>
            </a:pPr>
            <a:r>
              <a:rPr lang="en" sz="1800" i="1">
                <a:solidFill>
                  <a:srgbClr val="000000"/>
                </a:solidFill>
              </a:rPr>
              <a:t>Review previous delta depth estimations</a:t>
            </a:r>
            <a:r>
              <a:rPr lang="en" sz="1800">
                <a:solidFill>
                  <a:srgbClr val="000000"/>
                </a:solidFill>
              </a:rPr>
              <a:t> </a:t>
            </a:r>
            <a:endParaRPr sz="1800">
              <a:solidFill>
                <a:srgbClr val="000000"/>
              </a:solidFill>
            </a:endParaRPr>
          </a:p>
        </p:txBody>
      </p:sp>
      <p:sp>
        <p:nvSpPr>
          <p:cNvPr id="328" name="Shape 3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Bipolar Seesaw: Tie-in Points</a:t>
            </a:r>
            <a:endParaRPr/>
          </a:p>
        </p:txBody>
      </p:sp>
      <p:pic>
        <p:nvPicPr>
          <p:cNvPr id="329" name="Shape 329"/>
          <p:cNvPicPr preferRelativeResize="0"/>
          <p:nvPr/>
        </p:nvPicPr>
        <p:blipFill rotWithShape="1">
          <a:blip r:embed="rId3">
            <a:alphaModFix/>
          </a:blip>
          <a:srcRect l="6088" t="24549" r="57142" b="27548"/>
          <a:stretch/>
        </p:blipFill>
        <p:spPr>
          <a:xfrm>
            <a:off x="3521450" y="986850"/>
            <a:ext cx="5644575" cy="4134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Ice Coring Review</a:t>
            </a:r>
            <a:endParaRPr/>
          </a:p>
        </p:txBody>
      </p:sp>
      <p:sp>
        <p:nvSpPr>
          <p:cNvPr id="67" name="Shape 67"/>
          <p:cNvSpPr txBox="1">
            <a:spLocks noGrp="1"/>
          </p:cNvSpPr>
          <p:nvPr>
            <p:ph type="body" idx="1"/>
          </p:nvPr>
        </p:nvSpPr>
        <p:spPr>
          <a:xfrm>
            <a:off x="174950" y="1152475"/>
            <a:ext cx="37440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Oldest continuous record</a:t>
            </a:r>
            <a:endParaRPr sz="16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800k years in Antarctica</a:t>
            </a:r>
            <a:endParaRPr sz="16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Antarctic points of interest</a:t>
            </a:r>
            <a:endParaRPr sz="20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EPICA Dome C: 800k years</a:t>
            </a:r>
            <a:endParaRPr sz="16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Vostok: 400k years</a:t>
            </a:r>
            <a:endParaRPr sz="16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Interpret data by understanding formation process</a:t>
            </a:r>
            <a:endParaRPr sz="2000">
              <a:solidFill>
                <a:srgbClr val="000000"/>
              </a:solidFill>
            </a:endParaRPr>
          </a:p>
        </p:txBody>
      </p:sp>
      <p:pic>
        <p:nvPicPr>
          <p:cNvPr id="68" name="Shape 68"/>
          <p:cNvPicPr preferRelativeResize="0"/>
          <p:nvPr/>
        </p:nvPicPr>
        <p:blipFill rotWithShape="1">
          <a:blip r:embed="rId3">
            <a:alphaModFix/>
          </a:blip>
          <a:srcRect t="2271" r="57118" b="2299"/>
          <a:stretch/>
        </p:blipFill>
        <p:spPr>
          <a:xfrm>
            <a:off x="4132900" y="121350"/>
            <a:ext cx="4885149" cy="4857750"/>
          </a:xfrm>
          <a:prstGeom prst="rect">
            <a:avLst/>
          </a:prstGeom>
          <a:noFill/>
          <a:ln>
            <a:noFill/>
          </a:ln>
        </p:spPr>
      </p:pic>
      <p:sp>
        <p:nvSpPr>
          <p:cNvPr id="69" name="Shape 69"/>
          <p:cNvSpPr/>
          <p:nvPr/>
        </p:nvSpPr>
        <p:spPr>
          <a:xfrm>
            <a:off x="7687650" y="2541810"/>
            <a:ext cx="898200" cy="174900"/>
          </a:xfrm>
          <a:prstGeom prst="leftArrow">
            <a:avLst>
              <a:gd name="adj1" fmla="val 50000"/>
              <a:gd name="adj2" fmla="val 50000"/>
            </a:avLst>
          </a:prstGeom>
          <a:noFill/>
          <a:ln w="2857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470713" y="2773222"/>
            <a:ext cx="898200" cy="174900"/>
          </a:xfrm>
          <a:prstGeom prst="leftArrow">
            <a:avLst>
              <a:gd name="adj1" fmla="val 50000"/>
              <a:gd name="adj2" fmla="val 50000"/>
            </a:avLst>
          </a:prstGeom>
          <a:noFill/>
          <a:ln w="2857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11700" y="4368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Climate Series Comparison</a:t>
            </a:r>
            <a:endParaRPr/>
          </a:p>
        </p:txBody>
      </p:sp>
      <p:sp>
        <p:nvSpPr>
          <p:cNvPr id="335" name="Shape 335"/>
          <p:cNvSpPr txBox="1">
            <a:spLocks noGrp="1"/>
          </p:cNvSpPr>
          <p:nvPr>
            <p:ph type="body" idx="1"/>
          </p:nvPr>
        </p:nvSpPr>
        <p:spPr>
          <a:xfrm>
            <a:off x="311700" y="987875"/>
            <a:ext cx="4436100" cy="38382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Antarctic Temperature Series (ATS) and aCO</a:t>
            </a:r>
            <a:r>
              <a:rPr lang="en" sz="2000" baseline="-25000">
                <a:solidFill>
                  <a:srgbClr val="000000"/>
                </a:solidFill>
              </a:rPr>
              <a:t>2</a:t>
            </a:r>
            <a:r>
              <a:rPr lang="en" sz="2000">
                <a:solidFill>
                  <a:srgbClr val="000000"/>
                </a:solidFill>
              </a:rPr>
              <a:t> highly correlated</a:t>
            </a:r>
            <a:endParaRPr sz="2000">
              <a:solidFill>
                <a:srgbClr val="000000"/>
              </a:solidFill>
            </a:endParaRPr>
          </a:p>
          <a:p>
            <a:pPr marL="914400" lvl="1" indent="-330200" rtl="0">
              <a:spcBef>
                <a:spcPts val="0"/>
              </a:spcBef>
              <a:spcAft>
                <a:spcPts val="0"/>
              </a:spcAft>
              <a:buClr>
                <a:srgbClr val="000000"/>
              </a:buClr>
              <a:buSzPts val="1600"/>
              <a:buChar char="○"/>
            </a:pPr>
            <a:r>
              <a:rPr lang="en" sz="1600">
                <a:solidFill>
                  <a:srgbClr val="000000"/>
                </a:solidFill>
              </a:rPr>
              <a:t>Pearson R</a:t>
            </a:r>
            <a:r>
              <a:rPr lang="en" sz="1600" baseline="30000">
                <a:solidFill>
                  <a:srgbClr val="000000"/>
                </a:solidFill>
              </a:rPr>
              <a:t>2</a:t>
            </a:r>
            <a:r>
              <a:rPr lang="en" sz="1600">
                <a:solidFill>
                  <a:srgbClr val="000000"/>
                </a:solidFill>
              </a:rPr>
              <a:t>= .993</a:t>
            </a:r>
            <a:endParaRPr sz="16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Results in agreement with a 0-400 year aCO</a:t>
            </a:r>
            <a:r>
              <a:rPr lang="en" sz="2000" baseline="-25000">
                <a:solidFill>
                  <a:srgbClr val="000000"/>
                </a:solidFill>
              </a:rPr>
              <a:t>2</a:t>
            </a:r>
            <a:r>
              <a:rPr lang="en" sz="2000">
                <a:solidFill>
                  <a:srgbClr val="000000"/>
                </a:solidFill>
              </a:rPr>
              <a:t> - Temperature lag for TI</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Another common mechanism?</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Lags potentially due to</a:t>
            </a:r>
            <a:br>
              <a:rPr lang="en" sz="2000">
                <a:solidFill>
                  <a:srgbClr val="000000"/>
                </a:solidFill>
              </a:rPr>
            </a:br>
            <a:r>
              <a:rPr lang="en" sz="2000">
                <a:solidFill>
                  <a:srgbClr val="000000"/>
                </a:solidFill>
              </a:rPr>
              <a:t>diffusion in gas</a:t>
            </a:r>
            <a:br>
              <a:rPr lang="en" sz="2000">
                <a:solidFill>
                  <a:srgbClr val="000000"/>
                </a:solidFill>
              </a:rPr>
            </a:br>
            <a:r>
              <a:rPr lang="en" sz="2000">
                <a:solidFill>
                  <a:srgbClr val="000000"/>
                </a:solidFill>
              </a:rPr>
              <a:t>recording process (aCO</a:t>
            </a:r>
            <a:r>
              <a:rPr lang="en" sz="2000" baseline="-25000">
                <a:solidFill>
                  <a:srgbClr val="000000"/>
                </a:solidFill>
              </a:rPr>
              <a:t>2</a:t>
            </a:r>
            <a:r>
              <a:rPr lang="en" sz="2000">
                <a:solidFill>
                  <a:srgbClr val="000000"/>
                </a:solidFill>
              </a:rPr>
              <a:t>)</a:t>
            </a:r>
            <a:endParaRPr sz="2000">
              <a:solidFill>
                <a:srgbClr val="000000"/>
              </a:solidFill>
            </a:endParaRPr>
          </a:p>
        </p:txBody>
      </p:sp>
      <p:pic>
        <p:nvPicPr>
          <p:cNvPr id="336" name="Shape 336"/>
          <p:cNvPicPr preferRelativeResize="0"/>
          <p:nvPr/>
        </p:nvPicPr>
        <p:blipFill rotWithShape="1">
          <a:blip r:embed="rId3">
            <a:alphaModFix/>
          </a:blip>
          <a:srcRect l="5153" t="13303" r="54331" b="11150"/>
          <a:stretch/>
        </p:blipFill>
        <p:spPr>
          <a:xfrm>
            <a:off x="4747775" y="528886"/>
            <a:ext cx="4412276" cy="4625349"/>
          </a:xfrm>
          <a:prstGeom prst="rect">
            <a:avLst/>
          </a:prstGeom>
          <a:noFill/>
          <a:ln>
            <a:noFill/>
          </a:ln>
        </p:spPr>
      </p:pic>
      <p:sp>
        <p:nvSpPr>
          <p:cNvPr id="337" name="Shape 337"/>
          <p:cNvSpPr txBox="1"/>
          <p:nvPr/>
        </p:nvSpPr>
        <p:spPr>
          <a:xfrm>
            <a:off x="3830250" y="3175475"/>
            <a:ext cx="1244700" cy="1650600"/>
          </a:xfrm>
          <a:prstGeom prst="rect">
            <a:avLst/>
          </a:prstGeom>
          <a:noFill/>
          <a:ln w="9525" cap="flat" cmpd="sng">
            <a:solidFill>
              <a:srgbClr val="000000"/>
            </a:solidFill>
            <a:prstDash val="solid"/>
            <a:round/>
            <a:headEnd type="none" w="med" len="med"/>
            <a:tailEnd type="none" w="med" len="med"/>
          </a:ln>
        </p:spPr>
        <p:txBody>
          <a:bodyPr spcFirstLastPara="1" wrap="square" lIns="91425" tIns="91425" rIns="91425" bIns="91425" anchor="t" anchorCtr="0">
            <a:noAutofit/>
          </a:bodyPr>
          <a:lstStyle/>
          <a:p>
            <a:pPr marL="0" lvl="0" indent="0" algn="ctr">
              <a:spcBef>
                <a:spcPts val="0"/>
              </a:spcBef>
              <a:spcAft>
                <a:spcPts val="0"/>
              </a:spcAft>
              <a:buNone/>
            </a:pPr>
            <a:r>
              <a:rPr lang="en" b="1"/>
              <a:t>Key</a:t>
            </a:r>
            <a:endParaRPr b="1"/>
          </a:p>
          <a:p>
            <a:pPr marL="0" lvl="0" indent="0">
              <a:spcBef>
                <a:spcPts val="0"/>
              </a:spcBef>
              <a:spcAft>
                <a:spcPts val="0"/>
              </a:spcAft>
              <a:buNone/>
            </a:pPr>
            <a:r>
              <a:rPr lang="en" b="1">
                <a:solidFill>
                  <a:srgbClr val="9900FF"/>
                </a:solidFill>
              </a:rPr>
              <a:t>Deuterium</a:t>
            </a:r>
            <a:endParaRPr b="1">
              <a:solidFill>
                <a:srgbClr val="9900FF"/>
              </a:solidFill>
            </a:endParaRPr>
          </a:p>
          <a:p>
            <a:pPr marL="0" lvl="0" indent="0">
              <a:spcBef>
                <a:spcPts val="0"/>
              </a:spcBef>
              <a:spcAft>
                <a:spcPts val="0"/>
              </a:spcAft>
              <a:buNone/>
            </a:pPr>
            <a:r>
              <a:rPr lang="en" b="1">
                <a:solidFill>
                  <a:srgbClr val="0000FF"/>
                </a:solidFill>
              </a:rPr>
              <a:t>ATS</a:t>
            </a:r>
            <a:endParaRPr b="1">
              <a:solidFill>
                <a:srgbClr val="0000FF"/>
              </a:solidFill>
            </a:endParaRPr>
          </a:p>
          <a:p>
            <a:pPr marL="0" lvl="0" indent="0">
              <a:spcBef>
                <a:spcPts val="0"/>
              </a:spcBef>
              <a:spcAft>
                <a:spcPts val="0"/>
              </a:spcAft>
              <a:buNone/>
            </a:pPr>
            <a:r>
              <a:rPr lang="en" b="1">
                <a:solidFill>
                  <a:srgbClr val="6AA84F"/>
                </a:solidFill>
              </a:rPr>
              <a:t>aCO2</a:t>
            </a:r>
            <a:endParaRPr b="1">
              <a:solidFill>
                <a:srgbClr val="6AA84F"/>
              </a:solidFill>
            </a:endParaRPr>
          </a:p>
          <a:p>
            <a:pPr marL="0" lvl="0" indent="0">
              <a:spcBef>
                <a:spcPts val="0"/>
              </a:spcBef>
              <a:spcAft>
                <a:spcPts val="0"/>
              </a:spcAft>
              <a:buNone/>
            </a:pPr>
            <a:r>
              <a:rPr lang="en" b="1">
                <a:solidFill>
                  <a:srgbClr val="274E13"/>
                </a:solidFill>
              </a:rPr>
              <a:t>rCO2</a:t>
            </a:r>
            <a:endParaRPr b="1">
              <a:solidFill>
                <a:srgbClr val="274E13"/>
              </a:solidFill>
            </a:endParaRPr>
          </a:p>
          <a:p>
            <a:pPr marL="0" lvl="0" indent="0">
              <a:spcBef>
                <a:spcPts val="0"/>
              </a:spcBef>
              <a:spcAft>
                <a:spcPts val="0"/>
              </a:spcAft>
              <a:buNone/>
            </a:pPr>
            <a:r>
              <a:rPr lang="en" b="1">
                <a:solidFill>
                  <a:srgbClr val="FF0000"/>
                </a:solidFill>
              </a:rPr>
              <a:t>aCH4</a:t>
            </a:r>
            <a:endParaRPr b="1">
              <a:solidFill>
                <a:srgbClr val="FF0000"/>
              </a:solidFill>
            </a:endParaRPr>
          </a:p>
          <a:p>
            <a:pPr marL="0" lvl="0" indent="0">
              <a:spcBef>
                <a:spcPts val="0"/>
              </a:spcBef>
              <a:spcAft>
                <a:spcPts val="0"/>
              </a:spcAft>
              <a:buNone/>
            </a:pPr>
            <a:r>
              <a:rPr lang="en" b="1">
                <a:solidFill>
                  <a:srgbClr val="666666"/>
                </a:solidFill>
              </a:rPr>
              <a:t>dO18</a:t>
            </a:r>
            <a:endParaRPr b="1">
              <a:solidFill>
                <a:srgbClr val="666666"/>
              </a:solidFill>
            </a:endParaRPr>
          </a:p>
        </p:txBody>
      </p:sp>
      <p:cxnSp>
        <p:nvCxnSpPr>
          <p:cNvPr id="338" name="Shape 338"/>
          <p:cNvCxnSpPr/>
          <p:nvPr/>
        </p:nvCxnSpPr>
        <p:spPr>
          <a:xfrm rot="10800000">
            <a:off x="5058600" y="509300"/>
            <a:ext cx="796800" cy="264900"/>
          </a:xfrm>
          <a:prstGeom prst="straightConnector1">
            <a:avLst/>
          </a:prstGeom>
          <a:noFill/>
          <a:ln w="9525" cap="flat" cmpd="sng">
            <a:solidFill>
              <a:srgbClr val="FF0000"/>
            </a:solidFill>
            <a:prstDash val="solid"/>
            <a:round/>
            <a:headEnd type="triangle" w="lg" len="lg"/>
            <a:tailEnd type="none" w="lg" len="lg"/>
          </a:ln>
        </p:spPr>
      </p:cxnSp>
      <p:sp>
        <p:nvSpPr>
          <p:cNvPr id="339" name="Shape 339"/>
          <p:cNvSpPr txBox="1"/>
          <p:nvPr/>
        </p:nvSpPr>
        <p:spPr>
          <a:xfrm>
            <a:off x="4453200" y="15400"/>
            <a:ext cx="989700" cy="506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200">
                <a:solidFill>
                  <a:srgbClr val="FF0000"/>
                </a:solidFill>
              </a:rPr>
              <a:t>Holocene onset (lag)</a:t>
            </a:r>
            <a:endParaRPr sz="1200">
              <a:solidFill>
                <a:srgbClr val="FF0000"/>
              </a:solidFill>
            </a:endParaRPr>
          </a:p>
        </p:txBody>
      </p:sp>
      <p:cxnSp>
        <p:nvCxnSpPr>
          <p:cNvPr id="340" name="Shape 340"/>
          <p:cNvCxnSpPr/>
          <p:nvPr/>
        </p:nvCxnSpPr>
        <p:spPr>
          <a:xfrm rot="10800000">
            <a:off x="6059975" y="489300"/>
            <a:ext cx="108000" cy="276000"/>
          </a:xfrm>
          <a:prstGeom prst="straightConnector1">
            <a:avLst/>
          </a:prstGeom>
          <a:noFill/>
          <a:ln w="9525" cap="flat" cmpd="sng">
            <a:solidFill>
              <a:srgbClr val="FF0000"/>
            </a:solidFill>
            <a:prstDash val="solid"/>
            <a:round/>
            <a:headEnd type="triangle" w="lg" len="lg"/>
            <a:tailEnd type="none" w="lg" len="lg"/>
          </a:ln>
        </p:spPr>
      </p:cxnSp>
      <p:cxnSp>
        <p:nvCxnSpPr>
          <p:cNvPr id="341" name="Shape 341"/>
          <p:cNvCxnSpPr/>
          <p:nvPr/>
        </p:nvCxnSpPr>
        <p:spPr>
          <a:xfrm rot="10800000">
            <a:off x="6694125" y="572700"/>
            <a:ext cx="0" cy="192600"/>
          </a:xfrm>
          <a:prstGeom prst="straightConnector1">
            <a:avLst/>
          </a:prstGeom>
          <a:noFill/>
          <a:ln w="9525" cap="flat" cmpd="sng">
            <a:solidFill>
              <a:srgbClr val="FF0000"/>
            </a:solidFill>
            <a:prstDash val="solid"/>
            <a:round/>
            <a:headEnd type="triangle" w="lg" len="lg"/>
            <a:tailEnd type="none" w="lg" len="lg"/>
          </a:ln>
        </p:spPr>
      </p:cxnSp>
      <p:cxnSp>
        <p:nvCxnSpPr>
          <p:cNvPr id="342" name="Shape 342"/>
          <p:cNvCxnSpPr/>
          <p:nvPr/>
        </p:nvCxnSpPr>
        <p:spPr>
          <a:xfrm rot="10800000">
            <a:off x="7629600" y="528875"/>
            <a:ext cx="0" cy="192600"/>
          </a:xfrm>
          <a:prstGeom prst="straightConnector1">
            <a:avLst/>
          </a:prstGeom>
          <a:noFill/>
          <a:ln w="9525" cap="flat" cmpd="sng">
            <a:solidFill>
              <a:srgbClr val="FF0000"/>
            </a:solidFill>
            <a:prstDash val="solid"/>
            <a:round/>
            <a:headEnd type="triangle" w="lg" len="lg"/>
            <a:tailEnd type="none" w="lg" len="lg"/>
          </a:ln>
        </p:spPr>
      </p:cxnSp>
      <p:sp>
        <p:nvSpPr>
          <p:cNvPr id="343" name="Shape 343"/>
          <p:cNvSpPr txBox="1"/>
          <p:nvPr/>
        </p:nvSpPr>
        <p:spPr>
          <a:xfrm>
            <a:off x="5252850" y="0"/>
            <a:ext cx="10668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0000"/>
                </a:solidFill>
              </a:rPr>
              <a:t>Younger Dryas onset (no lag)</a:t>
            </a:r>
            <a:endParaRPr sz="1200">
              <a:solidFill>
                <a:srgbClr val="FF0000"/>
              </a:solidFill>
            </a:endParaRPr>
          </a:p>
        </p:txBody>
      </p:sp>
      <p:sp>
        <p:nvSpPr>
          <p:cNvPr id="344" name="Shape 344"/>
          <p:cNvSpPr txBox="1"/>
          <p:nvPr/>
        </p:nvSpPr>
        <p:spPr>
          <a:xfrm>
            <a:off x="6141750" y="-78650"/>
            <a:ext cx="1174800" cy="6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0000"/>
                </a:solidFill>
              </a:rPr>
              <a:t>Bølling Oscillation onset (lag)</a:t>
            </a:r>
            <a:endParaRPr sz="1200">
              <a:solidFill>
                <a:srgbClr val="FF0000"/>
              </a:solidFill>
            </a:endParaRPr>
          </a:p>
        </p:txBody>
      </p:sp>
      <p:sp>
        <p:nvSpPr>
          <p:cNvPr id="345" name="Shape 345"/>
          <p:cNvSpPr txBox="1"/>
          <p:nvPr/>
        </p:nvSpPr>
        <p:spPr>
          <a:xfrm>
            <a:off x="7095600" y="185650"/>
            <a:ext cx="1174800" cy="2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0000"/>
                </a:solidFill>
              </a:rPr>
              <a:t>TI (no lag)</a:t>
            </a:r>
            <a:endParaRPr sz="120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Contrast between Caillon and Parrenin</a:t>
            </a:r>
            <a:endParaRPr/>
          </a:p>
        </p:txBody>
      </p:sp>
      <p:graphicFrame>
        <p:nvGraphicFramePr>
          <p:cNvPr id="351" name="Shape 351"/>
          <p:cNvGraphicFramePr/>
          <p:nvPr/>
        </p:nvGraphicFramePr>
        <p:xfrm>
          <a:off x="664900" y="1284063"/>
          <a:ext cx="7814200" cy="2826305"/>
        </p:xfrm>
        <a:graphic>
          <a:graphicData uri="http://schemas.openxmlformats.org/drawingml/2006/table">
            <a:tbl>
              <a:tblPr>
                <a:noFill/>
                <a:tableStyleId>{65B4E092-92D6-487F-A5CC-1E7EDBC81023}</a:tableStyleId>
              </a:tblPr>
              <a:tblGrid>
                <a:gridCol w="3907100">
                  <a:extLst>
                    <a:ext uri="{9D8B030D-6E8A-4147-A177-3AD203B41FA5}">
                      <a16:colId xmlns:a16="http://schemas.microsoft.com/office/drawing/2014/main" val="20000"/>
                    </a:ext>
                  </a:extLst>
                </a:gridCol>
                <a:gridCol w="3907100">
                  <a:extLst>
                    <a:ext uri="{9D8B030D-6E8A-4147-A177-3AD203B41FA5}">
                      <a16:colId xmlns:a16="http://schemas.microsoft.com/office/drawing/2014/main" val="20001"/>
                    </a:ext>
                  </a:extLst>
                </a:gridCol>
              </a:tblGrid>
              <a:tr h="575375">
                <a:tc>
                  <a:txBody>
                    <a:bodyPr/>
                    <a:lstStyle/>
                    <a:p>
                      <a:pPr marL="0" lvl="0" indent="0" algn="ctr">
                        <a:spcBef>
                          <a:spcPts val="0"/>
                        </a:spcBef>
                        <a:spcAft>
                          <a:spcPts val="0"/>
                        </a:spcAft>
                        <a:buNone/>
                      </a:pPr>
                      <a:r>
                        <a:rPr lang="en" sz="1600" b="1"/>
                        <a:t>Caillon</a:t>
                      </a:r>
                      <a:endParaRPr sz="1600" b="1"/>
                    </a:p>
                  </a:txBody>
                  <a:tcPr marL="91425" marR="91425" marT="91425" marB="91425"/>
                </a:tc>
                <a:tc>
                  <a:txBody>
                    <a:bodyPr/>
                    <a:lstStyle/>
                    <a:p>
                      <a:pPr marL="0" lvl="0" indent="0" algn="ctr">
                        <a:spcBef>
                          <a:spcPts val="0"/>
                        </a:spcBef>
                        <a:spcAft>
                          <a:spcPts val="0"/>
                        </a:spcAft>
                        <a:buNone/>
                      </a:pPr>
                      <a:r>
                        <a:rPr lang="en" sz="1600" b="1"/>
                        <a:t>Parennin</a:t>
                      </a:r>
                      <a:endParaRPr sz="1600" b="1"/>
                    </a:p>
                  </a:txBody>
                  <a:tcPr marL="91425" marR="91425" marT="91425" marB="91425"/>
                </a:tc>
                <a:extLst>
                  <a:ext uri="{0D108BD9-81ED-4DB2-BD59-A6C34878D82A}">
                    <a16:rowId xmlns:a16="http://schemas.microsoft.com/office/drawing/2014/main" val="10000"/>
                  </a:ext>
                </a:extLst>
              </a:tr>
              <a:tr h="463050">
                <a:tc>
                  <a:txBody>
                    <a:bodyPr/>
                    <a:lstStyle/>
                    <a:p>
                      <a:pPr marL="0" lvl="0" indent="0" algn="ctr">
                        <a:spcBef>
                          <a:spcPts val="0"/>
                        </a:spcBef>
                        <a:spcAft>
                          <a:spcPts val="0"/>
                        </a:spcAft>
                        <a:buNone/>
                      </a:pPr>
                      <a:r>
                        <a:rPr lang="en" sz="1600">
                          <a:solidFill>
                            <a:schemeClr val="dk1"/>
                          </a:solidFill>
                        </a:rPr>
                        <a:t>Vostok ice cores, Termination III</a:t>
                      </a:r>
                      <a:endParaRPr sz="1600"/>
                    </a:p>
                  </a:txBody>
                  <a:tcPr marL="91425" marR="91425" marT="91425" marB="91425"/>
                </a:tc>
                <a:tc>
                  <a:txBody>
                    <a:bodyPr/>
                    <a:lstStyle/>
                    <a:p>
                      <a:pPr marL="0" lvl="0" indent="0" algn="ctr">
                        <a:spcBef>
                          <a:spcPts val="0"/>
                        </a:spcBef>
                        <a:spcAft>
                          <a:spcPts val="0"/>
                        </a:spcAft>
                        <a:buClr>
                          <a:schemeClr val="dk1"/>
                        </a:buClr>
                        <a:buSzPts val="1100"/>
                        <a:buFont typeface="Arial"/>
                        <a:buNone/>
                      </a:pPr>
                      <a:r>
                        <a:rPr lang="en" sz="1600">
                          <a:solidFill>
                            <a:schemeClr val="dk1"/>
                          </a:solidFill>
                        </a:rPr>
                        <a:t>EPICA Dome C, Termination I</a:t>
                      </a:r>
                      <a:endParaRPr sz="1600"/>
                    </a:p>
                  </a:txBody>
                  <a:tcPr marL="91425" marR="91425" marT="91425" marB="91425"/>
                </a:tc>
                <a:extLst>
                  <a:ext uri="{0D108BD9-81ED-4DB2-BD59-A6C34878D82A}">
                    <a16:rowId xmlns:a16="http://schemas.microsoft.com/office/drawing/2014/main" val="10001"/>
                  </a:ext>
                </a:extLst>
              </a:tr>
              <a:tr h="558675">
                <a:tc>
                  <a:txBody>
                    <a:bodyPr/>
                    <a:lstStyle/>
                    <a:p>
                      <a:pPr marL="0" lvl="0" indent="0" algn="ctr">
                        <a:spcBef>
                          <a:spcPts val="0"/>
                        </a:spcBef>
                        <a:spcAft>
                          <a:spcPts val="0"/>
                        </a:spcAft>
                        <a:buNone/>
                      </a:pPr>
                      <a:r>
                        <a:rPr lang="en" sz="1600"/>
                        <a:t>Uses Argon as proxy for temperature</a:t>
                      </a:r>
                      <a:endParaRPr sz="1600"/>
                    </a:p>
                  </a:txBody>
                  <a:tcPr marL="91425" marR="91425" marT="91425" marB="91425"/>
                </a:tc>
                <a:tc>
                  <a:txBody>
                    <a:bodyPr/>
                    <a:lstStyle/>
                    <a:p>
                      <a:pPr marL="0" lvl="0" indent="0" algn="ctr">
                        <a:spcBef>
                          <a:spcPts val="0"/>
                        </a:spcBef>
                        <a:spcAft>
                          <a:spcPts val="0"/>
                        </a:spcAft>
                        <a:buNone/>
                      </a:pPr>
                      <a:r>
                        <a:rPr lang="en" sz="1600"/>
                        <a:t>Uses synchronization for delta depth</a:t>
                      </a:r>
                      <a:endParaRPr sz="1600"/>
                    </a:p>
                  </a:txBody>
                  <a:tcPr marL="91425" marR="91425" marT="91425" marB="91425"/>
                </a:tc>
                <a:extLst>
                  <a:ext uri="{0D108BD9-81ED-4DB2-BD59-A6C34878D82A}">
                    <a16:rowId xmlns:a16="http://schemas.microsoft.com/office/drawing/2014/main" val="10002"/>
                  </a:ext>
                </a:extLst>
              </a:tr>
              <a:tr h="558675">
                <a:tc>
                  <a:txBody>
                    <a:bodyPr/>
                    <a:lstStyle/>
                    <a:p>
                      <a:pPr marL="0" lvl="0" indent="0" algn="ctr">
                        <a:spcBef>
                          <a:spcPts val="0"/>
                        </a:spcBef>
                        <a:spcAft>
                          <a:spcPts val="0"/>
                        </a:spcAft>
                        <a:buNone/>
                      </a:pPr>
                      <a:r>
                        <a:rPr lang="en" sz="1600"/>
                        <a:t>Gas-gas comparison</a:t>
                      </a:r>
                      <a:endParaRPr sz="1600"/>
                    </a:p>
                  </a:txBody>
                  <a:tcPr marL="91425" marR="91425" marT="91425" marB="91425"/>
                </a:tc>
                <a:tc>
                  <a:txBody>
                    <a:bodyPr/>
                    <a:lstStyle/>
                    <a:p>
                      <a:pPr marL="0" lvl="0" indent="0" algn="ctr">
                        <a:spcBef>
                          <a:spcPts val="0"/>
                        </a:spcBef>
                        <a:spcAft>
                          <a:spcPts val="0"/>
                        </a:spcAft>
                        <a:buNone/>
                      </a:pPr>
                      <a:r>
                        <a:rPr lang="en" sz="1600"/>
                        <a:t>Gas-ice comparison</a:t>
                      </a:r>
                      <a:endParaRPr sz="1600"/>
                    </a:p>
                  </a:txBody>
                  <a:tcPr marL="91425" marR="91425" marT="91425" marB="91425"/>
                </a:tc>
                <a:extLst>
                  <a:ext uri="{0D108BD9-81ED-4DB2-BD59-A6C34878D82A}">
                    <a16:rowId xmlns:a16="http://schemas.microsoft.com/office/drawing/2014/main" val="10003"/>
                  </a:ext>
                </a:extLst>
              </a:tr>
              <a:tr h="558675">
                <a:tc>
                  <a:txBody>
                    <a:bodyPr/>
                    <a:lstStyle/>
                    <a:p>
                      <a:pPr marL="0" lvl="0" indent="0" algn="ctr" rtl="0">
                        <a:spcBef>
                          <a:spcPts val="0"/>
                        </a:spcBef>
                        <a:spcAft>
                          <a:spcPts val="0"/>
                        </a:spcAft>
                        <a:buClr>
                          <a:schemeClr val="dk1"/>
                        </a:buClr>
                        <a:buSzPts val="1100"/>
                        <a:buFont typeface="Arial"/>
                        <a:buNone/>
                      </a:pPr>
                      <a:r>
                        <a:rPr lang="en" sz="1600">
                          <a:solidFill>
                            <a:schemeClr val="dk1"/>
                          </a:solidFill>
                        </a:rPr>
                        <a:t>Lag of ~800 years during Termination III coincides with deep ocean mixing</a:t>
                      </a:r>
                      <a:endParaRPr sz="1600"/>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600">
                          <a:solidFill>
                            <a:schemeClr val="dk1"/>
                          </a:solidFill>
                        </a:rPr>
                        <a:t>CO</a:t>
                      </a:r>
                      <a:r>
                        <a:rPr lang="en" sz="1600" baseline="-25000">
                          <a:solidFill>
                            <a:schemeClr val="dk1"/>
                          </a:solidFill>
                        </a:rPr>
                        <a:t>2</a:t>
                      </a:r>
                      <a:r>
                        <a:rPr lang="en" sz="1600">
                          <a:solidFill>
                            <a:schemeClr val="dk1"/>
                          </a:solidFill>
                        </a:rPr>
                        <a:t> does not actually lag temperature during Termination I</a:t>
                      </a:r>
                      <a:endParaRPr sz="16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Causality Between CO2 and Temperature?</a:t>
            </a:r>
            <a:endParaRPr/>
          </a:p>
        </p:txBody>
      </p:sp>
      <p:sp>
        <p:nvSpPr>
          <p:cNvPr id="357" name="Shape 357"/>
          <p:cNvSpPr txBox="1">
            <a:spLocks noGrp="1"/>
          </p:cNvSpPr>
          <p:nvPr>
            <p:ph type="body" idx="1"/>
          </p:nvPr>
        </p:nvSpPr>
        <p:spPr>
          <a:xfrm>
            <a:off x="311700" y="1152600"/>
            <a:ext cx="3730800" cy="39909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Neither Caillon nor Parennin can demonstrate clearly that a rise in CO</a:t>
            </a:r>
            <a:r>
              <a:rPr lang="en" sz="2000" baseline="-25000">
                <a:solidFill>
                  <a:srgbClr val="000000"/>
                </a:solidFill>
              </a:rPr>
              <a:t>2</a:t>
            </a:r>
            <a:r>
              <a:rPr lang="en" sz="2000">
                <a:solidFill>
                  <a:srgbClr val="000000"/>
                </a:solidFill>
              </a:rPr>
              <a:t> causes a rise in temperature</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Correlation vs. causality</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Seasonal variations in CO</a:t>
            </a:r>
            <a:r>
              <a:rPr lang="en" sz="2000" baseline="-25000">
                <a:solidFill>
                  <a:srgbClr val="000000"/>
                </a:solidFill>
              </a:rPr>
              <a:t>2</a:t>
            </a:r>
            <a:r>
              <a:rPr lang="en" sz="2000">
                <a:solidFill>
                  <a:srgbClr val="000000"/>
                </a:solidFill>
              </a:rPr>
              <a:t> and temperature</a:t>
            </a:r>
            <a:endParaRPr sz="2000">
              <a:solidFill>
                <a:srgbClr val="000000"/>
              </a:solidFill>
            </a:endParaRPr>
          </a:p>
          <a:p>
            <a:pPr marL="0" lvl="0" indent="0" rtl="0">
              <a:spcBef>
                <a:spcPts val="1600"/>
              </a:spcBef>
              <a:spcAft>
                <a:spcPts val="1600"/>
              </a:spcAft>
              <a:buNone/>
            </a:pPr>
            <a:endParaRPr sz="2000">
              <a:solidFill>
                <a:srgbClr val="000000"/>
              </a:solidFill>
            </a:endParaRPr>
          </a:p>
        </p:txBody>
      </p:sp>
      <p:pic>
        <p:nvPicPr>
          <p:cNvPr id="358" name="Shape 358"/>
          <p:cNvPicPr preferRelativeResize="0"/>
          <p:nvPr/>
        </p:nvPicPr>
        <p:blipFill>
          <a:blip r:embed="rId3">
            <a:alphaModFix/>
          </a:blip>
          <a:stretch>
            <a:fillRect/>
          </a:stretch>
        </p:blipFill>
        <p:spPr>
          <a:xfrm>
            <a:off x="3839425" y="1152600"/>
            <a:ext cx="5221225" cy="3359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Verifying Parrenin et al.</a:t>
            </a:r>
            <a:endParaRPr/>
          </a:p>
        </p:txBody>
      </p:sp>
      <p:sp>
        <p:nvSpPr>
          <p:cNvPr id="364" name="Shape 364"/>
          <p:cNvSpPr txBox="1">
            <a:spLocks noGrp="1"/>
          </p:cNvSpPr>
          <p:nvPr>
            <p:ph type="body" idx="1"/>
          </p:nvPr>
        </p:nvSpPr>
        <p:spPr>
          <a:xfrm>
            <a:off x="186600" y="1152475"/>
            <a:ext cx="4208100" cy="37329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Both Pedro et al. and Parrenin et al. find that CO</a:t>
            </a:r>
            <a:r>
              <a:rPr lang="en" sz="2000" baseline="-25000">
                <a:solidFill>
                  <a:srgbClr val="000000"/>
                </a:solidFill>
              </a:rPr>
              <a:t>2</a:t>
            </a:r>
            <a:r>
              <a:rPr lang="en" sz="2000">
                <a:solidFill>
                  <a:srgbClr val="000000"/>
                </a:solidFill>
              </a:rPr>
              <a:t> and temperature were tightly coupled during the last deglaciation (Termination I)</a:t>
            </a:r>
            <a:endParaRPr sz="20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Regional Antarctic temperature</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Independent methods and data</a:t>
            </a:r>
            <a:endParaRPr sz="1800">
              <a:solidFill>
                <a:srgbClr val="000000"/>
              </a:solidFill>
            </a:endParaRPr>
          </a:p>
          <a:p>
            <a:pPr marL="457200" lvl="0" indent="-342900">
              <a:spcBef>
                <a:spcPts val="0"/>
              </a:spcBef>
              <a:spcAft>
                <a:spcPts val="0"/>
              </a:spcAft>
              <a:buClr>
                <a:srgbClr val="000000"/>
              </a:buClr>
              <a:buSzPts val="1800"/>
              <a:buChar char="●"/>
            </a:pPr>
            <a:r>
              <a:rPr lang="en">
                <a:solidFill>
                  <a:srgbClr val="000000"/>
                </a:solidFill>
              </a:rPr>
              <a:t>Pedro uses a coastal core, Parrenin used an inland core</a:t>
            </a:r>
            <a:endParaRPr sz="1800">
              <a:solidFill>
                <a:srgbClr val="000000"/>
              </a:solidFill>
            </a:endParaRPr>
          </a:p>
        </p:txBody>
      </p:sp>
      <p:pic>
        <p:nvPicPr>
          <p:cNvPr id="365" name="Shape 365"/>
          <p:cNvPicPr preferRelativeResize="0"/>
          <p:nvPr/>
        </p:nvPicPr>
        <p:blipFill>
          <a:blip r:embed="rId3">
            <a:alphaModFix/>
          </a:blip>
          <a:stretch>
            <a:fillRect/>
          </a:stretch>
        </p:blipFill>
        <p:spPr>
          <a:xfrm>
            <a:off x="4394751" y="632425"/>
            <a:ext cx="4709000" cy="4485400"/>
          </a:xfrm>
          <a:prstGeom prst="rect">
            <a:avLst/>
          </a:prstGeom>
          <a:noFill/>
          <a:ln>
            <a:noFill/>
          </a:ln>
        </p:spPr>
      </p:pic>
      <p:sp>
        <p:nvSpPr>
          <p:cNvPr id="366" name="Shape 366"/>
          <p:cNvSpPr txBox="1"/>
          <p:nvPr/>
        </p:nvSpPr>
        <p:spPr>
          <a:xfrm>
            <a:off x="5725875" y="268250"/>
            <a:ext cx="2355900" cy="176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600" i="1"/>
              <a:t>From Brook (2013)</a:t>
            </a:r>
            <a:endParaRPr sz="1600" i="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a:t>
            </a:r>
            <a:r>
              <a:rPr lang="en" baseline="-25000"/>
              <a:t>2</a:t>
            </a:r>
            <a:r>
              <a:rPr lang="en"/>
              <a:t> and Temperature are Tightly Coupled</a:t>
            </a:r>
            <a:endParaRPr/>
          </a:p>
        </p:txBody>
      </p:sp>
      <p:sp>
        <p:nvSpPr>
          <p:cNvPr id="372" name="Shape 372"/>
          <p:cNvSpPr txBox="1">
            <a:spLocks noGrp="1"/>
          </p:cNvSpPr>
          <p:nvPr>
            <p:ph type="body" idx="1"/>
          </p:nvPr>
        </p:nvSpPr>
        <p:spPr>
          <a:xfrm>
            <a:off x="4301400" y="1269175"/>
            <a:ext cx="4530900" cy="3190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000000"/>
                </a:solidFill>
              </a:rPr>
              <a:t>"An article in </a:t>
            </a:r>
            <a:r>
              <a:rPr lang="en" i="1">
                <a:solidFill>
                  <a:srgbClr val="000000"/>
                </a:solidFill>
              </a:rPr>
              <a:t>Science</a:t>
            </a:r>
            <a:r>
              <a:rPr lang="en">
                <a:solidFill>
                  <a:srgbClr val="000000"/>
                </a:solidFill>
              </a:rPr>
              <a:t> magazine illustrated that a rise in carbon dioxide did not precede a rise in temperatures, but actually lagged behind temperature rises by 200 to 1000 years.  A rise in carbon dioxide levels could not have caused a rise in temperature if it followed the temperature." </a:t>
            </a:r>
            <a:endParaRPr>
              <a:solidFill>
                <a:srgbClr val="000000"/>
              </a:solidFill>
            </a:endParaRPr>
          </a:p>
          <a:p>
            <a:pPr marL="0" lvl="0" indent="0" algn="r">
              <a:spcBef>
                <a:spcPts val="1600"/>
              </a:spcBef>
              <a:spcAft>
                <a:spcPts val="1600"/>
              </a:spcAft>
              <a:buNone/>
            </a:pPr>
            <a:r>
              <a:rPr lang="en" i="1">
                <a:solidFill>
                  <a:srgbClr val="000000"/>
                </a:solidFill>
              </a:rPr>
              <a:t>-Congressman </a:t>
            </a:r>
            <a:r>
              <a:rPr lang="en" i="1">
                <a:solidFill>
                  <a:srgbClr val="000000"/>
                </a:solidFill>
                <a:hlinkClick r:id="rId3"/>
              </a:rPr>
              <a:t>Joe Barton</a:t>
            </a:r>
            <a:r>
              <a:rPr lang="en" i="1">
                <a:solidFill>
                  <a:srgbClr val="000000"/>
                </a:solidFill>
              </a:rPr>
              <a:t> (R-Texas)</a:t>
            </a:r>
            <a:endParaRPr i="1">
              <a:solidFill>
                <a:srgbClr val="000000"/>
              </a:solidFill>
            </a:endParaRPr>
          </a:p>
        </p:txBody>
      </p:sp>
      <p:sp>
        <p:nvSpPr>
          <p:cNvPr id="373" name="Shape 373"/>
          <p:cNvSpPr txBox="1"/>
          <p:nvPr/>
        </p:nvSpPr>
        <p:spPr>
          <a:xfrm>
            <a:off x="666900" y="1708925"/>
            <a:ext cx="3201300" cy="61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FF0000"/>
                </a:solidFill>
              </a:rPr>
              <a:t>Do we have clarity?</a:t>
            </a:r>
            <a:endParaRPr sz="2400" b="1">
              <a:solidFill>
                <a:srgbClr val="FF0000"/>
              </a:solidFill>
            </a:endParaRPr>
          </a:p>
          <a:p>
            <a:pPr marL="0" lvl="0" indent="0">
              <a:spcBef>
                <a:spcPts val="0"/>
              </a:spcBef>
              <a:spcAft>
                <a:spcPts val="0"/>
              </a:spcAft>
              <a:buNone/>
            </a:pPr>
            <a:r>
              <a:rPr lang="en" sz="2400" b="1">
                <a:solidFill>
                  <a:srgbClr val="FF0000"/>
                </a:solidFill>
              </a:rPr>
              <a:t>Why does it matter?</a:t>
            </a:r>
            <a:endParaRPr sz="2400" b="1">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78700"/>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Why Ice Domes?</a:t>
            </a:r>
            <a:endParaRPr/>
          </a:p>
        </p:txBody>
      </p:sp>
      <p:sp>
        <p:nvSpPr>
          <p:cNvPr id="76" name="Shape 76"/>
          <p:cNvSpPr txBox="1">
            <a:spLocks noGrp="1"/>
          </p:cNvSpPr>
          <p:nvPr>
            <p:ph type="body" idx="1"/>
          </p:nvPr>
        </p:nvSpPr>
        <p:spPr>
          <a:xfrm>
            <a:off x="0" y="964075"/>
            <a:ext cx="3730500" cy="4028700"/>
          </a:xfrm>
          <a:prstGeom prst="rect">
            <a:avLst/>
          </a:prstGeom>
        </p:spPr>
        <p:txBody>
          <a:bodyPr spcFirstLastPara="1" wrap="square" lIns="91425" tIns="91425" rIns="91425" bIns="91425" anchor="t" anchorCtr="0">
            <a:noAutofit/>
          </a:bodyPr>
          <a:lstStyle/>
          <a:p>
            <a:pPr marL="457200" lvl="0" indent="-355600" rtl="0">
              <a:lnSpc>
                <a:spcPct val="100000"/>
              </a:lnSpc>
              <a:spcBef>
                <a:spcPts val="0"/>
              </a:spcBef>
              <a:spcAft>
                <a:spcPts val="0"/>
              </a:spcAft>
              <a:buClr>
                <a:srgbClr val="000000"/>
              </a:buClr>
              <a:buSzPts val="2000"/>
              <a:buChar char="●"/>
            </a:pPr>
            <a:r>
              <a:rPr lang="en" sz="2000">
                <a:solidFill>
                  <a:srgbClr val="000000"/>
                </a:solidFill>
              </a:rPr>
              <a:t>In </a:t>
            </a:r>
            <a:r>
              <a:rPr lang="en" sz="2000" b="1">
                <a:solidFill>
                  <a:srgbClr val="000000"/>
                </a:solidFill>
              </a:rPr>
              <a:t>domes</a:t>
            </a:r>
            <a:r>
              <a:rPr lang="en" sz="2000">
                <a:solidFill>
                  <a:srgbClr val="000000"/>
                </a:solidFill>
              </a:rPr>
              <a:t>, stratigraphy is preserved</a:t>
            </a:r>
            <a:endParaRPr sz="2000">
              <a:solidFill>
                <a:srgbClr val="000000"/>
              </a:solidFill>
            </a:endParaRPr>
          </a:p>
          <a:p>
            <a:pPr marL="457200" lvl="0" indent="-355600" rtl="0">
              <a:lnSpc>
                <a:spcPct val="100000"/>
              </a:lnSpc>
              <a:spcBef>
                <a:spcPts val="0"/>
              </a:spcBef>
              <a:spcAft>
                <a:spcPts val="0"/>
              </a:spcAft>
              <a:buClr>
                <a:srgbClr val="000000"/>
              </a:buClr>
              <a:buSzPts val="2000"/>
              <a:buChar char="●"/>
            </a:pPr>
            <a:r>
              <a:rPr lang="en" sz="2000" b="1">
                <a:solidFill>
                  <a:srgbClr val="000000"/>
                </a:solidFill>
              </a:rPr>
              <a:t>Accumulation zone:</a:t>
            </a:r>
            <a:r>
              <a:rPr lang="en" sz="2000">
                <a:solidFill>
                  <a:srgbClr val="000000"/>
                </a:solidFill>
              </a:rPr>
              <a:t> net mass gain from precipitation, avalanches, windblown snow</a:t>
            </a:r>
            <a:endParaRPr sz="2000">
              <a:solidFill>
                <a:srgbClr val="000000"/>
              </a:solidFill>
            </a:endParaRPr>
          </a:p>
          <a:p>
            <a:pPr marL="457200" lvl="0" indent="-355600" rtl="0">
              <a:lnSpc>
                <a:spcPct val="100000"/>
              </a:lnSpc>
              <a:spcBef>
                <a:spcPts val="0"/>
              </a:spcBef>
              <a:spcAft>
                <a:spcPts val="0"/>
              </a:spcAft>
              <a:buClr>
                <a:srgbClr val="000000"/>
              </a:buClr>
              <a:buSzPts val="2000"/>
              <a:buChar char="●"/>
            </a:pPr>
            <a:r>
              <a:rPr lang="en" sz="2000" b="1">
                <a:solidFill>
                  <a:srgbClr val="000000"/>
                </a:solidFill>
              </a:rPr>
              <a:t>Ablation zone:</a:t>
            </a:r>
            <a:r>
              <a:rPr lang="en" sz="2000">
                <a:solidFill>
                  <a:srgbClr val="000000"/>
                </a:solidFill>
              </a:rPr>
              <a:t> net mass loss from surface melt, avalanches, windblown snow, etc</a:t>
            </a:r>
            <a:endParaRPr sz="2000">
              <a:solidFill>
                <a:srgbClr val="000000"/>
              </a:solidFill>
            </a:endParaRPr>
          </a:p>
          <a:p>
            <a:pPr marL="457200" lvl="0" indent="-355600" rtl="0">
              <a:lnSpc>
                <a:spcPct val="100000"/>
              </a:lnSpc>
              <a:spcBef>
                <a:spcPts val="0"/>
              </a:spcBef>
              <a:spcAft>
                <a:spcPts val="0"/>
              </a:spcAft>
              <a:buClr>
                <a:srgbClr val="000000"/>
              </a:buClr>
              <a:buSzPts val="2000"/>
              <a:buChar char="●"/>
            </a:pPr>
            <a:r>
              <a:rPr lang="en" sz="2000">
                <a:solidFill>
                  <a:srgbClr val="000000"/>
                </a:solidFill>
              </a:rPr>
              <a:t>Low impurities, high accumulation rate, limited ice flow</a:t>
            </a:r>
            <a:br>
              <a:rPr lang="en" sz="2000">
                <a:solidFill>
                  <a:srgbClr val="000000"/>
                </a:solidFill>
              </a:rPr>
            </a:br>
            <a:endParaRPr sz="2000">
              <a:solidFill>
                <a:srgbClr val="000000"/>
              </a:solidFill>
            </a:endParaRPr>
          </a:p>
        </p:txBody>
      </p:sp>
      <p:pic>
        <p:nvPicPr>
          <p:cNvPr id="77" name="Shape 77"/>
          <p:cNvPicPr preferRelativeResize="0"/>
          <p:nvPr/>
        </p:nvPicPr>
        <p:blipFill rotWithShape="1">
          <a:blip r:embed="rId3">
            <a:alphaModFix/>
          </a:blip>
          <a:srcRect l="6524" t="6766" r="4586" b="22602"/>
          <a:stretch/>
        </p:blipFill>
        <p:spPr>
          <a:xfrm>
            <a:off x="3579725" y="964075"/>
            <a:ext cx="5426300" cy="3557675"/>
          </a:xfrm>
          <a:prstGeom prst="rect">
            <a:avLst/>
          </a:prstGeom>
          <a:noFill/>
          <a:ln>
            <a:noFill/>
          </a:ln>
        </p:spPr>
      </p:pic>
      <p:sp>
        <p:nvSpPr>
          <p:cNvPr id="78" name="Shape 78"/>
          <p:cNvSpPr/>
          <p:nvPr/>
        </p:nvSpPr>
        <p:spPr>
          <a:xfrm rot="5400000">
            <a:off x="5629875" y="1534400"/>
            <a:ext cx="405000" cy="1283400"/>
          </a:xfrm>
          <a:prstGeom prst="ellipse">
            <a:avLst/>
          </a:prstGeom>
          <a:noFill/>
          <a:ln w="38100" cap="flat" cmpd="sng">
            <a:solidFill>
              <a:srgbClr val="FF0000"/>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Ice Cores</a:t>
            </a:r>
            <a:endParaRPr/>
          </a:p>
        </p:txBody>
      </p:sp>
      <p:sp>
        <p:nvSpPr>
          <p:cNvPr id="84" name="Shape 84"/>
          <p:cNvSpPr txBox="1">
            <a:spLocks noGrp="1"/>
          </p:cNvSpPr>
          <p:nvPr>
            <p:ph type="body" idx="1"/>
          </p:nvPr>
        </p:nvSpPr>
        <p:spPr>
          <a:xfrm>
            <a:off x="311700" y="1017725"/>
            <a:ext cx="8571600" cy="1158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Seasonal differences in the snow properties create layers</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Layers in Antarctic thinned by flow</a:t>
            </a:r>
            <a:endParaRPr sz="2000">
              <a:solidFill>
                <a:srgbClr val="000000"/>
              </a:solidFill>
            </a:endParaRPr>
          </a:p>
          <a:p>
            <a:pPr marL="457200" marR="0" lvl="0" indent="-355600" algn="l" rtl="0">
              <a:lnSpc>
                <a:spcPct val="115000"/>
              </a:lnSpc>
              <a:spcBef>
                <a:spcPts val="0"/>
              </a:spcBef>
              <a:spcAft>
                <a:spcPts val="0"/>
              </a:spcAft>
              <a:buClr>
                <a:srgbClr val="000000"/>
              </a:buClr>
              <a:buSzPts val="2000"/>
              <a:buFont typeface="Arial"/>
              <a:buChar char="●"/>
            </a:pPr>
            <a:r>
              <a:rPr lang="en" sz="2000">
                <a:solidFill>
                  <a:srgbClr val="000000"/>
                </a:solidFill>
              </a:rPr>
              <a:t>Used to determine accumulation rate, precipitation rate, melt layers</a:t>
            </a:r>
            <a:endParaRPr sz="2000">
              <a:solidFill>
                <a:srgbClr val="000000"/>
              </a:solidFill>
            </a:endParaRPr>
          </a:p>
        </p:txBody>
      </p:sp>
      <p:pic>
        <p:nvPicPr>
          <p:cNvPr id="85" name="Shape 85"/>
          <p:cNvPicPr preferRelativeResize="0"/>
          <p:nvPr/>
        </p:nvPicPr>
        <p:blipFill rotWithShape="1">
          <a:blip r:embed="rId3">
            <a:alphaModFix/>
          </a:blip>
          <a:srcRect l="3793" t="22603" r="31464" b="6585"/>
          <a:stretch/>
        </p:blipFill>
        <p:spPr>
          <a:xfrm>
            <a:off x="532651" y="2247625"/>
            <a:ext cx="4818101" cy="1899625"/>
          </a:xfrm>
          <a:prstGeom prst="rect">
            <a:avLst/>
          </a:prstGeom>
          <a:noFill/>
          <a:ln>
            <a:noFill/>
          </a:ln>
        </p:spPr>
      </p:pic>
      <p:sp>
        <p:nvSpPr>
          <p:cNvPr id="86" name="Shape 86"/>
          <p:cNvSpPr txBox="1"/>
          <p:nvPr/>
        </p:nvSpPr>
        <p:spPr>
          <a:xfrm>
            <a:off x="579750" y="4218850"/>
            <a:ext cx="1712700" cy="572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t>Darker winter layers</a:t>
            </a:r>
            <a:endParaRPr b="1"/>
          </a:p>
        </p:txBody>
      </p:sp>
      <p:sp>
        <p:nvSpPr>
          <p:cNvPr id="87" name="Shape 87"/>
          <p:cNvSpPr txBox="1"/>
          <p:nvPr/>
        </p:nvSpPr>
        <p:spPr>
          <a:xfrm>
            <a:off x="2524675" y="4218850"/>
            <a:ext cx="1384800" cy="8163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b="1"/>
              <a:t>Lighter summer layers</a:t>
            </a:r>
            <a:endParaRPr b="1"/>
          </a:p>
        </p:txBody>
      </p:sp>
      <p:sp>
        <p:nvSpPr>
          <p:cNvPr id="88" name="Shape 88"/>
          <p:cNvSpPr txBox="1"/>
          <p:nvPr/>
        </p:nvSpPr>
        <p:spPr>
          <a:xfrm>
            <a:off x="6076125" y="4218850"/>
            <a:ext cx="2195100" cy="73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t>Ash layers = volcanic activity</a:t>
            </a:r>
            <a:endParaRPr b="1"/>
          </a:p>
        </p:txBody>
      </p:sp>
      <p:cxnSp>
        <p:nvCxnSpPr>
          <p:cNvPr id="89" name="Shape 89"/>
          <p:cNvCxnSpPr/>
          <p:nvPr/>
        </p:nvCxnSpPr>
        <p:spPr>
          <a:xfrm rot="10800000" flipH="1">
            <a:off x="1426675" y="3438550"/>
            <a:ext cx="334800" cy="780300"/>
          </a:xfrm>
          <a:prstGeom prst="straightConnector1">
            <a:avLst/>
          </a:prstGeom>
          <a:noFill/>
          <a:ln w="38100" cap="flat" cmpd="sng">
            <a:solidFill>
              <a:srgbClr val="000000"/>
            </a:solidFill>
            <a:prstDash val="solid"/>
            <a:round/>
            <a:headEnd type="none" w="lg" len="lg"/>
            <a:tailEnd type="triangle" w="lg" len="lg"/>
          </a:ln>
        </p:spPr>
      </p:cxnSp>
      <p:cxnSp>
        <p:nvCxnSpPr>
          <p:cNvPr id="90" name="Shape 90"/>
          <p:cNvCxnSpPr/>
          <p:nvPr/>
        </p:nvCxnSpPr>
        <p:spPr>
          <a:xfrm rot="10800000" flipH="1">
            <a:off x="3155825" y="3165250"/>
            <a:ext cx="824100" cy="1053600"/>
          </a:xfrm>
          <a:prstGeom prst="straightConnector1">
            <a:avLst/>
          </a:prstGeom>
          <a:noFill/>
          <a:ln w="38100" cap="flat" cmpd="sng">
            <a:solidFill>
              <a:srgbClr val="000000"/>
            </a:solidFill>
            <a:prstDash val="solid"/>
            <a:round/>
            <a:headEnd type="none" w="lg" len="lg"/>
            <a:tailEnd type="triangle" w="lg" len="lg"/>
          </a:ln>
        </p:spPr>
      </p:cxnSp>
      <p:pic>
        <p:nvPicPr>
          <p:cNvPr id="91" name="Shape 91"/>
          <p:cNvPicPr preferRelativeResize="0"/>
          <p:nvPr/>
        </p:nvPicPr>
        <p:blipFill>
          <a:blip r:embed="rId4">
            <a:alphaModFix/>
          </a:blip>
          <a:stretch>
            <a:fillRect/>
          </a:stretch>
        </p:blipFill>
        <p:spPr>
          <a:xfrm>
            <a:off x="5571309" y="2211825"/>
            <a:ext cx="2959783" cy="1971225"/>
          </a:xfrm>
          <a:prstGeom prst="rect">
            <a:avLst/>
          </a:prstGeom>
          <a:noFill/>
          <a:ln>
            <a:noFill/>
          </a:ln>
        </p:spPr>
      </p:pic>
      <p:cxnSp>
        <p:nvCxnSpPr>
          <p:cNvPr id="92" name="Shape 92"/>
          <p:cNvCxnSpPr/>
          <p:nvPr/>
        </p:nvCxnSpPr>
        <p:spPr>
          <a:xfrm rot="10800000">
            <a:off x="7507875" y="3400600"/>
            <a:ext cx="132000" cy="857400"/>
          </a:xfrm>
          <a:prstGeom prst="straightConnector1">
            <a:avLst/>
          </a:prstGeom>
          <a:noFill/>
          <a:ln w="38100" cap="flat" cmpd="sng">
            <a:solidFill>
              <a:srgbClr val="000000"/>
            </a:solidFill>
            <a:prstDash val="solid"/>
            <a:round/>
            <a:headEnd type="none" w="lg" len="lg"/>
            <a:tailEnd type="triangl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353325"/>
            <a:ext cx="4856700" cy="980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Critical Processes that Influence Lock In Depth</a:t>
            </a:r>
            <a:endParaRPr/>
          </a:p>
        </p:txBody>
      </p:sp>
      <p:sp>
        <p:nvSpPr>
          <p:cNvPr id="98" name="Shape 98"/>
          <p:cNvSpPr txBox="1">
            <a:spLocks noGrp="1"/>
          </p:cNvSpPr>
          <p:nvPr>
            <p:ph type="body" idx="1"/>
          </p:nvPr>
        </p:nvSpPr>
        <p:spPr>
          <a:xfrm>
            <a:off x="311700" y="1425425"/>
            <a:ext cx="33039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Diffusive zone variance</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Accumulation rate</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Wind speeds</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Snow/ice flows</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Physical structure</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Grain size</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Layering</a:t>
            </a:r>
            <a:endParaRPr sz="2000">
              <a:solidFill>
                <a:srgbClr val="000000"/>
              </a:solidFill>
            </a:endParaRPr>
          </a:p>
          <a:p>
            <a:pPr marL="457200" lvl="0" indent="-355600">
              <a:spcBef>
                <a:spcPts val="0"/>
              </a:spcBef>
              <a:spcAft>
                <a:spcPts val="0"/>
              </a:spcAft>
              <a:buClr>
                <a:srgbClr val="000000"/>
              </a:buClr>
              <a:buSzPts val="2000"/>
              <a:buChar char="●"/>
            </a:pPr>
            <a:r>
              <a:rPr lang="en" sz="2000">
                <a:solidFill>
                  <a:srgbClr val="000000"/>
                </a:solidFill>
              </a:rPr>
              <a:t>Water molecules, gas molecules not coeval</a:t>
            </a:r>
            <a:endParaRPr sz="2000">
              <a:solidFill>
                <a:srgbClr val="000000"/>
              </a:solidFill>
            </a:endParaRPr>
          </a:p>
        </p:txBody>
      </p:sp>
      <p:pic>
        <p:nvPicPr>
          <p:cNvPr id="99" name="Shape 99"/>
          <p:cNvPicPr preferRelativeResize="0"/>
          <p:nvPr/>
        </p:nvPicPr>
        <p:blipFill rotWithShape="1">
          <a:blip r:embed="rId3">
            <a:alphaModFix/>
          </a:blip>
          <a:srcRect l="5723" t="29332" r="63468" b="4604"/>
          <a:stretch/>
        </p:blipFill>
        <p:spPr>
          <a:xfrm>
            <a:off x="6092475" y="228600"/>
            <a:ext cx="3038749" cy="4888425"/>
          </a:xfrm>
          <a:prstGeom prst="rect">
            <a:avLst/>
          </a:prstGeom>
          <a:noFill/>
          <a:ln>
            <a:noFill/>
          </a:ln>
        </p:spPr>
      </p:pic>
      <p:sp>
        <p:nvSpPr>
          <p:cNvPr id="100" name="Shape 100"/>
          <p:cNvSpPr/>
          <p:nvPr/>
        </p:nvSpPr>
        <p:spPr>
          <a:xfrm>
            <a:off x="5352775" y="445025"/>
            <a:ext cx="723000" cy="3520500"/>
          </a:xfrm>
          <a:prstGeom prst="leftBrace">
            <a:avLst>
              <a:gd name="adj1" fmla="val 8333"/>
              <a:gd name="adj2" fmla="val 50000"/>
            </a:avLst>
          </a:prstGeom>
          <a:noFill/>
          <a:ln w="2857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01" name="Shape 101"/>
          <p:cNvCxnSpPr>
            <a:stCxn id="102" idx="3"/>
          </p:cNvCxnSpPr>
          <p:nvPr/>
        </p:nvCxnSpPr>
        <p:spPr>
          <a:xfrm rot="10800000" flipH="1">
            <a:off x="5259850" y="4000575"/>
            <a:ext cx="748500" cy="22800"/>
          </a:xfrm>
          <a:prstGeom prst="straightConnector1">
            <a:avLst/>
          </a:prstGeom>
          <a:noFill/>
          <a:ln w="28575" cap="flat" cmpd="sng">
            <a:solidFill>
              <a:srgbClr val="0000FF"/>
            </a:solidFill>
            <a:prstDash val="solid"/>
            <a:round/>
            <a:headEnd type="none" w="lg" len="lg"/>
            <a:tailEnd type="triangle" w="lg" len="lg"/>
          </a:ln>
        </p:spPr>
      </p:cxnSp>
      <p:sp>
        <p:nvSpPr>
          <p:cNvPr id="102" name="Shape 102"/>
          <p:cNvSpPr txBox="1"/>
          <p:nvPr/>
        </p:nvSpPr>
        <p:spPr>
          <a:xfrm>
            <a:off x="2894050" y="3807675"/>
            <a:ext cx="2365800" cy="4314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2000" b="1"/>
              <a:t>Lock-in Depth</a:t>
            </a:r>
            <a:endParaRPr sz="2000" b="1"/>
          </a:p>
        </p:txBody>
      </p:sp>
      <p:sp>
        <p:nvSpPr>
          <p:cNvPr id="103" name="Shape 103"/>
          <p:cNvSpPr txBox="1"/>
          <p:nvPr/>
        </p:nvSpPr>
        <p:spPr>
          <a:xfrm>
            <a:off x="2986975" y="1989575"/>
            <a:ext cx="2365800" cy="43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a:t>Diffusive Zone</a:t>
            </a:r>
            <a:endParaRPr sz="2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Isotopes Differ Depending on Number of Neutrons</a:t>
            </a:r>
            <a:endParaRPr/>
          </a:p>
        </p:txBody>
      </p:sp>
      <p:pic>
        <p:nvPicPr>
          <p:cNvPr id="109" name="Shape 109"/>
          <p:cNvPicPr preferRelativeResize="0"/>
          <p:nvPr/>
        </p:nvPicPr>
        <p:blipFill>
          <a:blip r:embed="rId3">
            <a:alphaModFix/>
          </a:blip>
          <a:stretch>
            <a:fillRect/>
          </a:stretch>
        </p:blipFill>
        <p:spPr>
          <a:xfrm>
            <a:off x="2250750" y="1077913"/>
            <a:ext cx="4467550" cy="2987675"/>
          </a:xfrm>
          <a:prstGeom prst="rect">
            <a:avLst/>
          </a:prstGeom>
          <a:noFill/>
          <a:ln>
            <a:noFill/>
          </a:ln>
        </p:spPr>
      </p:pic>
      <p:sp>
        <p:nvSpPr>
          <p:cNvPr id="110" name="Shape 110"/>
          <p:cNvSpPr txBox="1">
            <a:spLocks noGrp="1"/>
          </p:cNvSpPr>
          <p:nvPr>
            <p:ph type="title"/>
          </p:nvPr>
        </p:nvSpPr>
        <p:spPr>
          <a:xfrm>
            <a:off x="311700" y="4295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More Neutrons ⇒ Heavier Atom/Molecule</a:t>
            </a:r>
            <a:endParaRPr/>
          </a:p>
        </p:txBody>
      </p:sp>
      <p:cxnSp>
        <p:nvCxnSpPr>
          <p:cNvPr id="111" name="Shape 111"/>
          <p:cNvCxnSpPr/>
          <p:nvPr/>
        </p:nvCxnSpPr>
        <p:spPr>
          <a:xfrm flipH="1">
            <a:off x="5987925" y="1837100"/>
            <a:ext cx="1356300" cy="294300"/>
          </a:xfrm>
          <a:prstGeom prst="straightConnector1">
            <a:avLst/>
          </a:prstGeom>
          <a:noFill/>
          <a:ln w="38100" cap="flat" cmpd="sng">
            <a:solidFill>
              <a:schemeClr val="dk2"/>
            </a:solidFill>
            <a:prstDash val="solid"/>
            <a:round/>
            <a:headEnd type="none" w="lg" len="lg"/>
            <a:tailEnd type="triangle" w="lg" len="lg"/>
          </a:ln>
        </p:spPr>
      </p:cxnSp>
      <p:sp>
        <p:nvSpPr>
          <p:cNvPr id="112" name="Shape 112"/>
          <p:cNvSpPr txBox="1"/>
          <p:nvPr/>
        </p:nvSpPr>
        <p:spPr>
          <a:xfrm>
            <a:off x="7484975" y="1504425"/>
            <a:ext cx="1458600" cy="57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t>Electrons</a:t>
            </a:r>
            <a:endParaRPr sz="2400"/>
          </a:p>
        </p:txBody>
      </p:sp>
      <p:sp>
        <p:nvSpPr>
          <p:cNvPr id="113" name="Shape 113"/>
          <p:cNvSpPr txBox="1"/>
          <p:nvPr/>
        </p:nvSpPr>
        <p:spPr>
          <a:xfrm>
            <a:off x="435050" y="1766750"/>
            <a:ext cx="1458600" cy="43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t>Protons</a:t>
            </a:r>
            <a:endParaRPr sz="2400"/>
          </a:p>
        </p:txBody>
      </p:sp>
      <p:sp>
        <p:nvSpPr>
          <p:cNvPr id="114" name="Shape 114"/>
          <p:cNvSpPr txBox="1"/>
          <p:nvPr/>
        </p:nvSpPr>
        <p:spPr>
          <a:xfrm>
            <a:off x="435050" y="3396925"/>
            <a:ext cx="1458600" cy="435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t>Neutrons</a:t>
            </a:r>
            <a:endParaRPr sz="2400"/>
          </a:p>
        </p:txBody>
      </p:sp>
      <p:cxnSp>
        <p:nvCxnSpPr>
          <p:cNvPr id="115" name="Shape 115"/>
          <p:cNvCxnSpPr>
            <a:stCxn id="113" idx="3"/>
          </p:cNvCxnSpPr>
          <p:nvPr/>
        </p:nvCxnSpPr>
        <p:spPr>
          <a:xfrm>
            <a:off x="1893650" y="1984250"/>
            <a:ext cx="2149500" cy="172800"/>
          </a:xfrm>
          <a:prstGeom prst="straightConnector1">
            <a:avLst/>
          </a:prstGeom>
          <a:noFill/>
          <a:ln w="38100" cap="flat" cmpd="sng">
            <a:solidFill>
              <a:schemeClr val="dk2"/>
            </a:solidFill>
            <a:prstDash val="solid"/>
            <a:round/>
            <a:headEnd type="none" w="lg" len="lg"/>
            <a:tailEnd type="triangle" w="lg" len="lg"/>
          </a:ln>
        </p:spPr>
      </p:cxnSp>
      <p:cxnSp>
        <p:nvCxnSpPr>
          <p:cNvPr id="116" name="Shape 116"/>
          <p:cNvCxnSpPr>
            <a:stCxn id="114" idx="3"/>
          </p:cNvCxnSpPr>
          <p:nvPr/>
        </p:nvCxnSpPr>
        <p:spPr>
          <a:xfrm rot="10800000" flipH="1">
            <a:off x="1893650" y="3078025"/>
            <a:ext cx="2098500" cy="536400"/>
          </a:xfrm>
          <a:prstGeom prst="straightConnector1">
            <a:avLst/>
          </a:prstGeom>
          <a:noFill/>
          <a:ln w="38100" cap="flat" cmpd="sng">
            <a:solidFill>
              <a:schemeClr val="dk2"/>
            </a:solidFill>
            <a:prstDash val="solid"/>
            <a:round/>
            <a:headEnd type="none" w="lg" len="lg"/>
            <a:tailEnd type="triangle"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Fractionation</a:t>
            </a:r>
            <a:endParaRPr/>
          </a:p>
        </p:txBody>
      </p:sp>
      <p:sp>
        <p:nvSpPr>
          <p:cNvPr id="122" name="Shape 122"/>
          <p:cNvSpPr txBox="1">
            <a:spLocks noGrp="1"/>
          </p:cNvSpPr>
          <p:nvPr>
            <p:ph type="body" idx="1"/>
          </p:nvPr>
        </p:nvSpPr>
        <p:spPr>
          <a:xfrm>
            <a:off x="311700" y="1017725"/>
            <a:ext cx="3301500" cy="39525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Clr>
                <a:srgbClr val="000000"/>
              </a:buClr>
              <a:buSzPts val="2000"/>
              <a:buChar char="●"/>
            </a:pPr>
            <a:r>
              <a:rPr lang="en" sz="2000">
                <a:solidFill>
                  <a:srgbClr val="000000"/>
                </a:solidFill>
              </a:rPr>
              <a:t>Gravitational</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Heavier isotopes sink relative to lighter isotopes</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Thermal</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Snow insulates</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Heavier isotopes enriched in colder portion</a:t>
            </a:r>
            <a:endParaRPr sz="2000">
              <a:solidFill>
                <a:srgbClr val="000000"/>
              </a:solidFill>
            </a:endParaRPr>
          </a:p>
          <a:p>
            <a:pPr marL="914400" lvl="1" indent="-355600" rtl="0">
              <a:spcBef>
                <a:spcPts val="0"/>
              </a:spcBef>
              <a:spcAft>
                <a:spcPts val="0"/>
              </a:spcAft>
              <a:buClr>
                <a:srgbClr val="000000"/>
              </a:buClr>
              <a:buSzPts val="2000"/>
              <a:buChar char="○"/>
            </a:pPr>
            <a:r>
              <a:rPr lang="en" sz="2000">
                <a:solidFill>
                  <a:srgbClr val="000000"/>
                </a:solidFill>
              </a:rPr>
              <a:t>Less influential</a:t>
            </a:r>
            <a:endParaRPr sz="2000">
              <a:solidFill>
                <a:srgbClr val="000000"/>
              </a:solidFill>
            </a:endParaRPr>
          </a:p>
          <a:p>
            <a:pPr marL="457200" lvl="0" indent="-355600" rtl="0">
              <a:spcBef>
                <a:spcPts val="0"/>
              </a:spcBef>
              <a:spcAft>
                <a:spcPts val="0"/>
              </a:spcAft>
              <a:buClr>
                <a:srgbClr val="000000"/>
              </a:buClr>
              <a:buSzPts val="2000"/>
              <a:buChar char="●"/>
            </a:pPr>
            <a:r>
              <a:rPr lang="en" sz="2000">
                <a:solidFill>
                  <a:srgbClr val="000000"/>
                </a:solidFill>
              </a:rPr>
              <a:t>Scale: ~0-2 ppt</a:t>
            </a:r>
            <a:endParaRPr sz="2000">
              <a:solidFill>
                <a:srgbClr val="000000"/>
              </a:solidFill>
            </a:endParaRPr>
          </a:p>
        </p:txBody>
      </p:sp>
      <p:pic>
        <p:nvPicPr>
          <p:cNvPr id="123" name="Shape 123"/>
          <p:cNvPicPr preferRelativeResize="0"/>
          <p:nvPr/>
        </p:nvPicPr>
        <p:blipFill rotWithShape="1">
          <a:blip r:embed="rId3">
            <a:alphaModFix/>
          </a:blip>
          <a:srcRect l="5723" t="29332" r="63468" b="4604"/>
          <a:stretch/>
        </p:blipFill>
        <p:spPr>
          <a:xfrm>
            <a:off x="6092475" y="228600"/>
            <a:ext cx="3038749" cy="4888425"/>
          </a:xfrm>
          <a:prstGeom prst="rect">
            <a:avLst/>
          </a:prstGeom>
          <a:noFill/>
          <a:ln>
            <a:noFill/>
          </a:ln>
        </p:spPr>
      </p:pic>
      <p:cxnSp>
        <p:nvCxnSpPr>
          <p:cNvPr id="124" name="Shape 124"/>
          <p:cNvCxnSpPr>
            <a:stCxn id="125" idx="3"/>
          </p:cNvCxnSpPr>
          <p:nvPr/>
        </p:nvCxnSpPr>
        <p:spPr>
          <a:xfrm rot="10800000" flipH="1">
            <a:off x="5259850" y="4000575"/>
            <a:ext cx="748500" cy="22800"/>
          </a:xfrm>
          <a:prstGeom prst="straightConnector1">
            <a:avLst/>
          </a:prstGeom>
          <a:noFill/>
          <a:ln w="28575" cap="flat" cmpd="sng">
            <a:solidFill>
              <a:srgbClr val="000000"/>
            </a:solidFill>
            <a:prstDash val="solid"/>
            <a:round/>
            <a:headEnd type="none" w="lg" len="lg"/>
            <a:tailEnd type="triangle" w="lg" len="lg"/>
          </a:ln>
        </p:spPr>
      </p:cxnSp>
      <p:sp>
        <p:nvSpPr>
          <p:cNvPr id="125" name="Shape 125"/>
          <p:cNvSpPr txBox="1"/>
          <p:nvPr/>
        </p:nvSpPr>
        <p:spPr>
          <a:xfrm>
            <a:off x="2894050" y="3807675"/>
            <a:ext cx="2365800" cy="431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a:t>Lock-in Depth</a:t>
            </a:r>
            <a:endParaRPr sz="2000" b="1"/>
          </a:p>
        </p:txBody>
      </p:sp>
      <p:cxnSp>
        <p:nvCxnSpPr>
          <p:cNvPr id="126" name="Shape 126"/>
          <p:cNvCxnSpPr/>
          <p:nvPr/>
        </p:nvCxnSpPr>
        <p:spPr>
          <a:xfrm>
            <a:off x="4741500" y="524850"/>
            <a:ext cx="0" cy="3172500"/>
          </a:xfrm>
          <a:prstGeom prst="straightConnector1">
            <a:avLst/>
          </a:prstGeom>
          <a:noFill/>
          <a:ln w="28575" cap="flat" cmpd="sng">
            <a:solidFill>
              <a:srgbClr val="0000FF"/>
            </a:solidFill>
            <a:prstDash val="solid"/>
            <a:round/>
            <a:headEnd type="none" w="lg" len="lg"/>
            <a:tailEnd type="triangle" w="lg" len="lg"/>
          </a:ln>
        </p:spPr>
      </p:cxnSp>
      <p:cxnSp>
        <p:nvCxnSpPr>
          <p:cNvPr id="127" name="Shape 127"/>
          <p:cNvCxnSpPr/>
          <p:nvPr/>
        </p:nvCxnSpPr>
        <p:spPr>
          <a:xfrm rot="10800000">
            <a:off x="4519900" y="571400"/>
            <a:ext cx="0" cy="3079200"/>
          </a:xfrm>
          <a:prstGeom prst="straightConnector1">
            <a:avLst/>
          </a:prstGeom>
          <a:noFill/>
          <a:ln w="28575" cap="flat" cmpd="sng">
            <a:solidFill>
              <a:srgbClr val="FF0000"/>
            </a:solidFill>
            <a:prstDash val="solid"/>
            <a:round/>
            <a:headEnd type="none" w="lg" len="lg"/>
            <a:tailEnd type="triangle" w="lg" len="lg"/>
          </a:ln>
        </p:spPr>
      </p:cxnSp>
      <p:sp>
        <p:nvSpPr>
          <p:cNvPr id="128" name="Shape 128"/>
          <p:cNvSpPr txBox="1"/>
          <p:nvPr/>
        </p:nvSpPr>
        <p:spPr>
          <a:xfrm>
            <a:off x="3009125" y="515675"/>
            <a:ext cx="1365300" cy="96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a:solidFill>
                  <a:srgbClr val="FF0000"/>
                </a:solidFill>
              </a:rPr>
              <a:t>N</a:t>
            </a:r>
            <a:r>
              <a:rPr lang="en" sz="2000" b="1" baseline="-25000">
                <a:solidFill>
                  <a:srgbClr val="FF0000"/>
                </a:solidFill>
              </a:rPr>
              <a:t>14</a:t>
            </a:r>
            <a:r>
              <a:rPr lang="en" sz="2000" b="1">
                <a:solidFill>
                  <a:srgbClr val="FF0000"/>
                </a:solidFill>
              </a:rPr>
              <a:t>, O</a:t>
            </a:r>
            <a:r>
              <a:rPr lang="en" sz="2000" b="1" baseline="-25000">
                <a:solidFill>
                  <a:srgbClr val="FF0000"/>
                </a:solidFill>
              </a:rPr>
              <a:t>16</a:t>
            </a:r>
            <a:r>
              <a:rPr lang="en" sz="2000" b="1">
                <a:solidFill>
                  <a:srgbClr val="FF0000"/>
                </a:solidFill>
              </a:rPr>
              <a:t>, Ar</a:t>
            </a:r>
            <a:r>
              <a:rPr lang="en" sz="2000" b="1" baseline="-25000">
                <a:solidFill>
                  <a:srgbClr val="FF0000"/>
                </a:solidFill>
              </a:rPr>
              <a:t>38</a:t>
            </a:r>
            <a:r>
              <a:rPr lang="en" sz="2000" b="1">
                <a:solidFill>
                  <a:srgbClr val="FF0000"/>
                </a:solidFill>
              </a:rPr>
              <a:t>, Ar</a:t>
            </a:r>
            <a:r>
              <a:rPr lang="en" sz="2000" b="1" baseline="-25000">
                <a:solidFill>
                  <a:srgbClr val="FF0000"/>
                </a:solidFill>
              </a:rPr>
              <a:t>36</a:t>
            </a:r>
            <a:endParaRPr sz="2000" b="1" baseline="-25000">
              <a:solidFill>
                <a:srgbClr val="FF0000"/>
              </a:solidFill>
            </a:endParaRPr>
          </a:p>
        </p:txBody>
      </p:sp>
      <p:sp>
        <p:nvSpPr>
          <p:cNvPr id="129" name="Shape 129"/>
          <p:cNvSpPr txBox="1"/>
          <p:nvPr/>
        </p:nvSpPr>
        <p:spPr>
          <a:xfrm>
            <a:off x="4685525" y="2801675"/>
            <a:ext cx="1365300" cy="965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a:solidFill>
                  <a:srgbClr val="0000FF"/>
                </a:solidFill>
              </a:rPr>
              <a:t>N</a:t>
            </a:r>
            <a:r>
              <a:rPr lang="en" sz="2000" b="1" baseline="-25000">
                <a:solidFill>
                  <a:srgbClr val="0000FF"/>
                </a:solidFill>
              </a:rPr>
              <a:t>15</a:t>
            </a:r>
            <a:r>
              <a:rPr lang="en" sz="2000" b="1">
                <a:solidFill>
                  <a:srgbClr val="0000FF"/>
                </a:solidFill>
              </a:rPr>
              <a:t>, O</a:t>
            </a:r>
            <a:r>
              <a:rPr lang="en" sz="2000" b="1" baseline="-25000">
                <a:solidFill>
                  <a:srgbClr val="0000FF"/>
                </a:solidFill>
              </a:rPr>
              <a:t>17</a:t>
            </a:r>
            <a:r>
              <a:rPr lang="en" sz="2000" b="1">
                <a:solidFill>
                  <a:srgbClr val="0000FF"/>
                </a:solidFill>
              </a:rPr>
              <a:t>, O</a:t>
            </a:r>
            <a:r>
              <a:rPr lang="en" sz="2000" b="1" baseline="-25000">
                <a:solidFill>
                  <a:srgbClr val="0000FF"/>
                </a:solidFill>
              </a:rPr>
              <a:t>18</a:t>
            </a:r>
            <a:r>
              <a:rPr lang="en" sz="2000" b="1">
                <a:solidFill>
                  <a:srgbClr val="0000FF"/>
                </a:solidFill>
              </a:rPr>
              <a:t>, Ar</a:t>
            </a:r>
            <a:r>
              <a:rPr lang="en" sz="2000" b="1" baseline="-25000">
                <a:solidFill>
                  <a:srgbClr val="0000FF"/>
                </a:solidFill>
              </a:rPr>
              <a:t>40</a:t>
            </a:r>
            <a:endParaRPr sz="2000" b="1" baseline="-250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Rayleigh Fractionation</a:t>
            </a:r>
            <a:endParaRPr/>
          </a:p>
        </p:txBody>
      </p:sp>
      <p:sp>
        <p:nvSpPr>
          <p:cNvPr id="135" name="Shape 135"/>
          <p:cNvSpPr txBox="1">
            <a:spLocks noGrp="1"/>
          </p:cNvSpPr>
          <p:nvPr>
            <p:ph type="body" idx="1"/>
          </p:nvPr>
        </p:nvSpPr>
        <p:spPr>
          <a:xfrm>
            <a:off x="175625" y="1075950"/>
            <a:ext cx="3228600" cy="3691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Char char="●"/>
            </a:pPr>
            <a:r>
              <a:rPr lang="en" sz="1400">
                <a:solidFill>
                  <a:srgbClr val="000000"/>
                </a:solidFill>
              </a:rPr>
              <a:t>Oxygen isotopes (</a:t>
            </a:r>
            <a:r>
              <a:rPr lang="en" sz="1400" baseline="30000">
                <a:solidFill>
                  <a:srgbClr val="000000"/>
                </a:solidFill>
              </a:rPr>
              <a:t>16</a:t>
            </a:r>
            <a:r>
              <a:rPr lang="en" sz="1400">
                <a:solidFill>
                  <a:srgbClr val="000000"/>
                </a:solidFill>
              </a:rPr>
              <a:t>O and </a:t>
            </a:r>
            <a:r>
              <a:rPr lang="en" sz="1400" baseline="30000">
                <a:solidFill>
                  <a:srgbClr val="000000"/>
                </a:solidFill>
              </a:rPr>
              <a:t>18</a:t>
            </a:r>
            <a:r>
              <a:rPr lang="en" sz="1400">
                <a:solidFill>
                  <a:srgbClr val="000000"/>
                </a:solidFill>
              </a:rPr>
              <a:t>O), Hydrogen isotopes (</a:t>
            </a:r>
            <a:r>
              <a:rPr lang="en" sz="1400" baseline="30000">
                <a:solidFill>
                  <a:srgbClr val="000000"/>
                </a:solidFill>
              </a:rPr>
              <a:t>1</a:t>
            </a:r>
            <a:r>
              <a:rPr lang="en" sz="1400">
                <a:solidFill>
                  <a:srgbClr val="000000"/>
                </a:solidFill>
              </a:rPr>
              <a:t>H and </a:t>
            </a:r>
            <a:r>
              <a:rPr lang="en" sz="1400" baseline="30000">
                <a:solidFill>
                  <a:srgbClr val="000000"/>
                </a:solidFill>
              </a:rPr>
              <a:t>2</a:t>
            </a:r>
            <a:r>
              <a:rPr lang="en" sz="1400">
                <a:solidFill>
                  <a:srgbClr val="000000"/>
                </a:solidFill>
              </a:rPr>
              <a:t>H)</a:t>
            </a: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Evaporated water moves towards the poles</a:t>
            </a:r>
            <a:endParaRPr sz="1400">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Heavy equatorial waters</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Light polar ice</a:t>
            </a:r>
            <a:endParaRPr>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δD and δ</a:t>
            </a:r>
            <a:r>
              <a:rPr lang="en" sz="1400" baseline="30000">
                <a:solidFill>
                  <a:srgbClr val="000000"/>
                </a:solidFill>
              </a:rPr>
              <a:t>18</a:t>
            </a:r>
            <a:r>
              <a:rPr lang="en" sz="1400">
                <a:solidFill>
                  <a:srgbClr val="000000"/>
                </a:solidFill>
              </a:rPr>
              <a:t>O of high latitude precipitation decrease as temperature decreases</a:t>
            </a: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Foram data: low δ</a:t>
            </a:r>
            <a:r>
              <a:rPr lang="en" sz="1400" baseline="30000">
                <a:solidFill>
                  <a:srgbClr val="000000"/>
                </a:solidFill>
              </a:rPr>
              <a:t>18</a:t>
            </a:r>
            <a:r>
              <a:rPr lang="en" sz="1400">
                <a:solidFill>
                  <a:srgbClr val="000000"/>
                </a:solidFill>
              </a:rPr>
              <a:t>O values indicate high temperatures</a:t>
            </a:r>
            <a:endParaRPr sz="1400">
              <a:solidFill>
                <a:srgbClr val="000000"/>
              </a:solidFill>
            </a:endParaRPr>
          </a:p>
          <a:p>
            <a:pPr marL="457200" lvl="0" indent="-317500" rtl="0">
              <a:spcBef>
                <a:spcPts val="0"/>
              </a:spcBef>
              <a:spcAft>
                <a:spcPts val="0"/>
              </a:spcAft>
              <a:buClr>
                <a:srgbClr val="000000"/>
              </a:buClr>
              <a:buSzPts val="1400"/>
              <a:buChar char="●"/>
            </a:pPr>
            <a:r>
              <a:rPr lang="en" sz="1400">
                <a:solidFill>
                  <a:srgbClr val="000000"/>
                </a:solidFill>
              </a:rPr>
              <a:t>Ice cores:</a:t>
            </a:r>
            <a:r>
              <a:rPr lang="en" sz="1400" b="1">
                <a:solidFill>
                  <a:srgbClr val="000000"/>
                </a:solidFill>
              </a:rPr>
              <a:t> low </a:t>
            </a:r>
            <a:r>
              <a:rPr lang="en" sz="1400" b="1">
                <a:solidFill>
                  <a:schemeClr val="dk1"/>
                </a:solidFill>
              </a:rPr>
              <a:t>δ</a:t>
            </a:r>
            <a:r>
              <a:rPr lang="en" sz="1400" b="1" baseline="30000">
                <a:solidFill>
                  <a:schemeClr val="dk1"/>
                </a:solidFill>
              </a:rPr>
              <a:t>18</a:t>
            </a:r>
            <a:r>
              <a:rPr lang="en" sz="1400" b="1">
                <a:solidFill>
                  <a:schemeClr val="dk1"/>
                </a:solidFill>
              </a:rPr>
              <a:t>O and D indicate low temperatures</a:t>
            </a:r>
            <a:endParaRPr sz="1400" b="1">
              <a:solidFill>
                <a:srgbClr val="000000"/>
              </a:solidFill>
            </a:endParaRPr>
          </a:p>
        </p:txBody>
      </p:sp>
      <p:pic>
        <p:nvPicPr>
          <p:cNvPr id="136" name="Shape 136"/>
          <p:cNvPicPr preferRelativeResize="0"/>
          <p:nvPr/>
        </p:nvPicPr>
        <p:blipFill>
          <a:blip r:embed="rId3">
            <a:alphaModFix/>
          </a:blip>
          <a:stretch>
            <a:fillRect/>
          </a:stretch>
        </p:blipFill>
        <p:spPr>
          <a:xfrm>
            <a:off x="3273975" y="1154400"/>
            <a:ext cx="5753500" cy="35343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1394</Words>
  <Application>Microsoft Macintosh PowerPoint</Application>
  <PresentationFormat>On-screen Show (16:9)</PresentationFormat>
  <Paragraphs>231</Paragraphs>
  <Slides>34</Slides>
  <Notes>34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vt:lpstr>
      <vt:lpstr>Simple Light</vt:lpstr>
      <vt:lpstr>The Lag Between CO2 and Temperature</vt:lpstr>
      <vt:lpstr>Why does it matter?</vt:lpstr>
      <vt:lpstr>Ice Coring Review</vt:lpstr>
      <vt:lpstr>Why Ice Domes?</vt:lpstr>
      <vt:lpstr>Ice Cores</vt:lpstr>
      <vt:lpstr>Critical Processes that Influence Lock In Depth</vt:lpstr>
      <vt:lpstr>Isotopes Differ Depending on Number of Neutrons</vt:lpstr>
      <vt:lpstr>Fractionation</vt:lpstr>
      <vt:lpstr>Rayleigh Fractionation</vt:lpstr>
      <vt:lpstr>Temperature and CO2 Records</vt:lpstr>
      <vt:lpstr>Bubbles in Ice Core</vt:lpstr>
      <vt:lpstr>Timing of Atmospheric CO2 and Antarctic Temperature Changes Across Termination III</vt:lpstr>
      <vt:lpstr>Caillon et al.: Measuring Argon Isotopes</vt:lpstr>
      <vt:lpstr>Terminations</vt:lpstr>
      <vt:lpstr>Matching Argon and Deuterium Records</vt:lpstr>
      <vt:lpstr>Argon as Temperature Proxy</vt:lpstr>
      <vt:lpstr>Convective and Diffusive Zones</vt:lpstr>
      <vt:lpstr>Argon-GHG Comparison</vt:lpstr>
      <vt:lpstr>Vostok Record of  𝝳40Ar: Shows 800 ± 200 year lag</vt:lpstr>
      <vt:lpstr>Milankovitch Cycles: Driving Initial Warming?</vt:lpstr>
      <vt:lpstr>Ocean Mixing: A possible explanation of the lag?</vt:lpstr>
      <vt:lpstr>The link between CO2 and Ocean Mixing</vt:lpstr>
      <vt:lpstr>Synchronous Change of Atmospheric CO2 and Antarctic Temperature During the Last Deglacial Warming</vt:lpstr>
      <vt:lpstr>Parrenin et al. Methodology</vt:lpstr>
      <vt:lpstr>Parrenin uses data from Termination I</vt:lpstr>
      <vt:lpstr>Event Synchronization for Δdepth</vt:lpstr>
      <vt:lpstr>Estimation of ΔDepth along EDC ice core</vt:lpstr>
      <vt:lpstr>Bipolar Seesaw Hypothesis</vt:lpstr>
      <vt:lpstr>Bipolar Seesaw: Tie-in Points</vt:lpstr>
      <vt:lpstr>Climate Series Comparison</vt:lpstr>
      <vt:lpstr>The Contrast between Caillon and Parrenin</vt:lpstr>
      <vt:lpstr>Causality Between CO2 and Temperature?</vt:lpstr>
      <vt:lpstr>Verifying Parrenin et al.</vt:lpstr>
      <vt:lpstr>CO2 and Temperature are Tightly Coupled</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Lag Between CO2 and Temperature</dc:title>
  <cp:lastModifiedBy>Trevino, Aleyda</cp:lastModifiedBy>
  <cp:revision>1</cp:revision>
  <dcterms:modified xsi:type="dcterms:W3CDTF">2018-02-16T03:07:17Z</dcterms:modified>
</cp:coreProperties>
</file>